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sldIdLst>
    <p:sldId id="256" r:id="rId2"/>
    <p:sldId id="269" r:id="rId3"/>
    <p:sldId id="258" r:id="rId4"/>
    <p:sldId id="591" r:id="rId5"/>
    <p:sldId id="584" r:id="rId6"/>
    <p:sldId id="585" r:id="rId7"/>
    <p:sldId id="273" r:id="rId8"/>
    <p:sldId id="278" r:id="rId9"/>
    <p:sldId id="257" r:id="rId10"/>
    <p:sldId id="588" r:id="rId11"/>
    <p:sldId id="259" r:id="rId12"/>
    <p:sldId id="270" r:id="rId13"/>
    <p:sldId id="279" r:id="rId14"/>
    <p:sldId id="426" r:id="rId15"/>
    <p:sldId id="395" r:id="rId16"/>
    <p:sldId id="404" r:id="rId17"/>
    <p:sldId id="437" r:id="rId18"/>
    <p:sldId id="587" r:id="rId19"/>
    <p:sldId id="586" r:id="rId20"/>
    <p:sldId id="517" r:id="rId21"/>
    <p:sldId id="262" r:id="rId22"/>
    <p:sldId id="268" r:id="rId23"/>
    <p:sldId id="261" r:id="rId24"/>
    <p:sldId id="392" r:id="rId25"/>
    <p:sldId id="260" r:id="rId26"/>
    <p:sldId id="276" r:id="rId27"/>
    <p:sldId id="570" r:id="rId28"/>
    <p:sldId id="282" r:id="rId29"/>
    <p:sldId id="589" r:id="rId30"/>
    <p:sldId id="572" r:id="rId31"/>
    <p:sldId id="575" r:id="rId32"/>
    <p:sldId id="576" r:id="rId33"/>
    <p:sldId id="577" r:id="rId34"/>
    <p:sldId id="581" r:id="rId35"/>
    <p:sldId id="582" r:id="rId36"/>
    <p:sldId id="583" r:id="rId37"/>
    <p:sldId id="527" r:id="rId38"/>
    <p:sldId id="528" r:id="rId39"/>
    <p:sldId id="531" r:id="rId40"/>
    <p:sldId id="529" r:id="rId41"/>
    <p:sldId id="530" r:id="rId42"/>
    <p:sldId id="534" r:id="rId43"/>
    <p:sldId id="549" r:id="rId44"/>
    <p:sldId id="532" r:id="rId45"/>
    <p:sldId id="551" r:id="rId46"/>
    <p:sldId id="553" r:id="rId47"/>
    <p:sldId id="554" r:id="rId48"/>
    <p:sldId id="550" r:id="rId49"/>
    <p:sldId id="266" r:id="rId50"/>
    <p:sldId id="498" r:id="rId51"/>
    <p:sldId id="561" r:id="rId52"/>
    <p:sldId id="562" r:id="rId53"/>
    <p:sldId id="563" r:id="rId54"/>
    <p:sldId id="564" r:id="rId55"/>
    <p:sldId id="565" r:id="rId56"/>
    <p:sldId id="566" r:id="rId57"/>
    <p:sldId id="567" r:id="rId58"/>
    <p:sldId id="568" r:id="rId59"/>
    <p:sldId id="569" r:id="rId60"/>
    <p:sldId id="571" r:id="rId61"/>
    <p:sldId id="547" r:id="rId62"/>
    <p:sldId id="457" r:id="rId63"/>
    <p:sldId id="506" r:id="rId64"/>
    <p:sldId id="511" r:id="rId65"/>
    <p:sldId id="499" r:id="rId66"/>
    <p:sldId id="501" r:id="rId67"/>
    <p:sldId id="502" r:id="rId68"/>
    <p:sldId id="503" r:id="rId69"/>
    <p:sldId id="500" r:id="rId70"/>
    <p:sldId id="504" r:id="rId71"/>
    <p:sldId id="512" r:id="rId72"/>
    <p:sldId id="505" r:id="rId73"/>
    <p:sldId id="548" r:id="rId74"/>
    <p:sldId id="277" r:id="rId75"/>
    <p:sldId id="458" r:id="rId76"/>
    <p:sldId id="580" r:id="rId77"/>
    <p:sldId id="497" r:id="rId78"/>
    <p:sldId id="493" r:id="rId79"/>
    <p:sldId id="507" r:id="rId80"/>
    <p:sldId id="525" r:id="rId81"/>
    <p:sldId id="542" r:id="rId82"/>
    <p:sldId id="494" r:id="rId83"/>
    <p:sldId id="459" r:id="rId84"/>
    <p:sldId id="559" r:id="rId85"/>
    <p:sldId id="555" r:id="rId86"/>
    <p:sldId id="560" r:id="rId87"/>
    <p:sldId id="523" r:id="rId88"/>
    <p:sldId id="524" r:id="rId89"/>
    <p:sldId id="556" r:id="rId90"/>
    <p:sldId id="557" r:id="rId91"/>
    <p:sldId id="558" r:id="rId92"/>
    <p:sldId id="526" r:id="rId93"/>
    <p:sldId id="508" r:id="rId94"/>
    <p:sldId id="509" r:id="rId95"/>
    <p:sldId id="515" r:id="rId96"/>
    <p:sldId id="496" r:id="rId97"/>
    <p:sldId id="514" r:id="rId98"/>
    <p:sldId id="510" r:id="rId99"/>
    <p:sldId id="519" r:id="rId100"/>
    <p:sldId id="579" r:id="rId101"/>
    <p:sldId id="385" r:id="rId102"/>
    <p:sldId id="377" r:id="rId103"/>
    <p:sldId id="378" r:id="rId104"/>
    <p:sldId id="389" r:id="rId105"/>
    <p:sldId id="394" r:id="rId106"/>
    <p:sldId id="379" r:id="rId107"/>
    <p:sldId id="390" r:id="rId108"/>
    <p:sldId id="376" r:id="rId109"/>
    <p:sldId id="299" r:id="rId110"/>
    <p:sldId id="382" r:id="rId111"/>
    <p:sldId id="433" r:id="rId112"/>
    <p:sldId id="435" r:id="rId113"/>
    <p:sldId id="444" r:id="rId114"/>
    <p:sldId id="434" r:id="rId115"/>
    <p:sldId id="441" r:id="rId116"/>
    <p:sldId id="436" r:id="rId117"/>
    <p:sldId id="274" r:id="rId118"/>
    <p:sldId id="264" r:id="rId119"/>
    <p:sldId id="275" r:id="rId120"/>
    <p:sldId id="263" r:id="rId121"/>
    <p:sldId id="271" r:id="rId122"/>
    <p:sldId id="295" r:id="rId123"/>
    <p:sldId id="516" r:id="rId124"/>
    <p:sldId id="291" r:id="rId125"/>
    <p:sldId id="296" r:id="rId126"/>
    <p:sldId id="288" r:id="rId127"/>
    <p:sldId id="289" r:id="rId128"/>
    <p:sldId id="293" r:id="rId129"/>
    <p:sldId id="286" r:id="rId130"/>
    <p:sldId id="287" r:id="rId131"/>
    <p:sldId id="290" r:id="rId132"/>
    <p:sldId id="455" r:id="rId133"/>
    <p:sldId id="456" r:id="rId134"/>
    <p:sldId id="294" r:id="rId135"/>
    <p:sldId id="386" r:id="rId136"/>
    <p:sldId id="332" r:id="rId137"/>
    <p:sldId id="333" r:id="rId138"/>
    <p:sldId id="334" r:id="rId139"/>
    <p:sldId id="578" r:id="rId140"/>
    <p:sldId id="335" r:id="rId141"/>
    <p:sldId id="336" r:id="rId142"/>
    <p:sldId id="337" r:id="rId143"/>
    <p:sldId id="338" r:id="rId144"/>
    <p:sldId id="339" r:id="rId145"/>
    <p:sldId id="340" r:id="rId146"/>
    <p:sldId id="341" r:id="rId147"/>
    <p:sldId id="464" r:id="rId148"/>
    <p:sldId id="465" r:id="rId149"/>
    <p:sldId id="466" r:id="rId150"/>
    <p:sldId id="467" r:id="rId151"/>
    <p:sldId id="468" r:id="rId152"/>
    <p:sldId id="469" r:id="rId153"/>
    <p:sldId id="300" r:id="rId154"/>
    <p:sldId id="306" r:id="rId155"/>
    <p:sldId id="310" r:id="rId156"/>
    <p:sldId id="307" r:id="rId157"/>
    <p:sldId id="309" r:id="rId158"/>
    <p:sldId id="311" r:id="rId159"/>
    <p:sldId id="312" r:id="rId160"/>
    <p:sldId id="313" r:id="rId161"/>
    <p:sldId id="314" r:id="rId162"/>
    <p:sldId id="315" r:id="rId163"/>
    <p:sldId id="316" r:id="rId164"/>
    <p:sldId id="317" r:id="rId165"/>
    <p:sldId id="318" r:id="rId166"/>
    <p:sldId id="470" r:id="rId167"/>
    <p:sldId id="471" r:id="rId168"/>
    <p:sldId id="472" r:id="rId169"/>
    <p:sldId id="281" r:id="rId170"/>
    <p:sldId id="473" r:id="rId171"/>
    <p:sldId id="474" r:id="rId172"/>
    <p:sldId id="475" r:id="rId173"/>
    <p:sldId id="476" r:id="rId174"/>
    <p:sldId id="477" r:id="rId175"/>
    <p:sldId id="478" r:id="rId176"/>
    <p:sldId id="479" r:id="rId177"/>
    <p:sldId id="480" r:id="rId178"/>
    <p:sldId id="481" r:id="rId179"/>
    <p:sldId id="482" r:id="rId180"/>
    <p:sldId id="272" r:id="rId181"/>
    <p:sldId id="483" r:id="rId182"/>
    <p:sldId id="484" r:id="rId183"/>
    <p:sldId id="485" r:id="rId184"/>
    <p:sldId id="486" r:id="rId185"/>
    <p:sldId id="487" r:id="rId186"/>
    <p:sldId id="488" r:id="rId187"/>
    <p:sldId id="489" r:id="rId188"/>
    <p:sldId id="490" r:id="rId189"/>
    <p:sldId id="491" r:id="rId190"/>
    <p:sldId id="492" r:id="rId191"/>
    <p:sldId id="364" r:id="rId192"/>
    <p:sldId id="454" r:id="rId193"/>
    <p:sldId id="408" r:id="rId194"/>
    <p:sldId id="412" r:id="rId195"/>
    <p:sldId id="438" r:id="rId196"/>
    <p:sldId id="453" r:id="rId197"/>
    <p:sldId id="391" r:id="rId198"/>
    <p:sldId id="451" r:id="rId199"/>
    <p:sldId id="521" r:id="rId2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8ACE84-64F0-427D-B638-496E1A2A875C}">
          <p14:sldIdLst>
            <p14:sldId id="256"/>
          </p14:sldIdLst>
        </p14:section>
        <p14:section name="AM Arrival and setting 8" id="{B947F3C0-FA4D-4309-855E-60E5508C7355}">
          <p14:sldIdLst>
            <p14:sldId id="269"/>
            <p14:sldId id="258"/>
            <p14:sldId id="591"/>
            <p14:sldId id="584"/>
            <p14:sldId id="585"/>
            <p14:sldId id="273"/>
          </p14:sldIdLst>
        </p14:section>
        <p14:section name="AM 9-10:30" id="{09B28C9F-0942-4EAC-9045-6081CB3A72A8}">
          <p14:sldIdLst/>
        </p14:section>
        <p14:section name="Probability and Forecasting" id="{6DAA9885-2BE9-42A9-9377-33DDAA951596}">
          <p14:sldIdLst>
            <p14:sldId id="278"/>
            <p14:sldId id="257"/>
            <p14:sldId id="588"/>
            <p14:sldId id="259"/>
          </p14:sldIdLst>
        </p14:section>
        <p14:section name="BREAK 1" id="{5B61A4FF-49FA-49CC-AA6A-7E331D1E2556}">
          <p14:sldIdLst>
            <p14:sldId id="270"/>
          </p14:sldIdLst>
        </p14:section>
        <p14:section name="AM 10:45-12:30" id="{F88DD6A3-11C7-4F7C-A427-C322AA7A5C1D}">
          <p14:sldIdLst/>
        </p14:section>
        <p14:section name="Agile Probabilistic Forecasting" id="{91731CA0-276D-4585-BF92-1C427F5C03E3}">
          <p14:sldIdLst>
            <p14:sldId id="279"/>
            <p14:sldId id="426"/>
            <p14:sldId id="395"/>
            <p14:sldId id="404"/>
            <p14:sldId id="437"/>
            <p14:sldId id="587"/>
            <p14:sldId id="586"/>
            <p14:sldId id="517"/>
            <p14:sldId id="262"/>
            <p14:sldId id="268"/>
            <p14:sldId id="261"/>
            <p14:sldId id="392"/>
            <p14:sldId id="260"/>
          </p14:sldIdLst>
        </p14:section>
        <p14:section name="LUNCH 12:30 to 1:30" id="{E4A2D810-918C-429E-A984-DC06D03A1230}">
          <p14:sldIdLst>
            <p14:sldId id="276"/>
          </p14:sldIdLst>
        </p14:section>
        <p14:section name="PM 1:30 to 3pm" id="{2CE24849-4B93-45D1-BF7E-1AB011D9179F}">
          <p14:sldIdLst/>
        </p14:section>
        <p14:section name="Charts and Dashboards" id="{392B5486-3516-4409-9CE6-622D4026ED16}">
          <p14:sldIdLst>
            <p14:sldId id="570"/>
            <p14:sldId id="282"/>
            <p14:sldId id="589"/>
            <p14:sldId id="572"/>
            <p14:sldId id="575"/>
            <p14:sldId id="576"/>
            <p14:sldId id="577"/>
            <p14:sldId id="581"/>
            <p14:sldId id="582"/>
            <p14:sldId id="583"/>
            <p14:sldId id="527"/>
            <p14:sldId id="528"/>
            <p14:sldId id="531"/>
            <p14:sldId id="529"/>
            <p14:sldId id="530"/>
            <p14:sldId id="534"/>
            <p14:sldId id="549"/>
            <p14:sldId id="532"/>
            <p14:sldId id="551"/>
            <p14:sldId id="553"/>
            <p14:sldId id="554"/>
            <p14:sldId id="550"/>
            <p14:sldId id="266"/>
            <p14:sldId id="498"/>
            <p14:sldId id="561"/>
            <p14:sldId id="562"/>
            <p14:sldId id="563"/>
            <p14:sldId id="564"/>
            <p14:sldId id="565"/>
            <p14:sldId id="566"/>
            <p14:sldId id="567"/>
            <p14:sldId id="568"/>
            <p14:sldId id="569"/>
            <p14:sldId id="571"/>
            <p14:sldId id="547"/>
          </p14:sldIdLst>
        </p14:section>
        <p14:section name="Outcome metrics" id="{CF0D3C54-54E4-4C75-A7CA-890EDB082A70}">
          <p14:sldIdLst>
            <p14:sldId id="457"/>
            <p14:sldId id="506"/>
            <p14:sldId id="511"/>
            <p14:sldId id="499"/>
            <p14:sldId id="501"/>
            <p14:sldId id="502"/>
            <p14:sldId id="503"/>
            <p14:sldId id="500"/>
            <p14:sldId id="504"/>
            <p14:sldId id="512"/>
            <p14:sldId id="505"/>
            <p14:sldId id="548"/>
          </p14:sldIdLst>
        </p14:section>
        <p14:section name="BREAK 2" id="{0BDB6B32-3B4E-42A0-9FCC-B19EF5D3BCFD}">
          <p14:sldIdLst>
            <p14:sldId id="277"/>
          </p14:sldIdLst>
        </p14:section>
        <p14:section name="PM 3:15 to 4:45" id="{DCC06EB9-A098-438D-A5B3-470F9900AB70}">
          <p14:sldIdLst/>
        </p14:section>
        <p14:section name="Team Metrics" id="{EFDBEE64-A92A-4C7E-956E-DA771FEDD13F}">
          <p14:sldIdLst>
            <p14:sldId id="458"/>
            <p14:sldId id="580"/>
            <p14:sldId id="497"/>
            <p14:sldId id="493"/>
            <p14:sldId id="507"/>
            <p14:sldId id="525"/>
            <p14:sldId id="542"/>
            <p14:sldId id="494"/>
            <p14:sldId id="459"/>
          </p14:sldIdLst>
        </p14:section>
        <p14:section name="Trend Based Coaching" id="{58CCC6DC-8B71-45C5-8CDF-98E9B19C3A6B}">
          <p14:sldIdLst>
            <p14:sldId id="559"/>
            <p14:sldId id="555"/>
            <p14:sldId id="560"/>
            <p14:sldId id="523"/>
            <p14:sldId id="524"/>
            <p14:sldId id="556"/>
            <p14:sldId id="557"/>
            <p14:sldId id="558"/>
          </p14:sldIdLst>
        </p14:section>
        <p14:section name="Polarities" id="{789A8D30-D092-46F8-B1A5-24245E2C621D}">
          <p14:sldIdLst>
            <p14:sldId id="526"/>
            <p14:sldId id="508"/>
            <p14:sldId id="509"/>
            <p14:sldId id="515"/>
            <p14:sldId id="496"/>
            <p14:sldId id="514"/>
            <p14:sldId id="510"/>
          </p14:sldIdLst>
        </p14:section>
        <p14:section name="Wrapup - 4:45 to 5pm" id="{0DB5D023-BF67-423A-AA98-C31597FF7B5B}">
          <p14:sldIdLst>
            <p14:sldId id="519"/>
            <p14:sldId id="579"/>
          </p14:sldIdLst>
        </p14:section>
        <p14:section name="Forecasting Fails" id="{091D71FA-5E67-43FB-A9E5-D7B00684BDEF}">
          <p14:sldIdLst>
            <p14:sldId id="385"/>
            <p14:sldId id="377"/>
            <p14:sldId id="378"/>
            <p14:sldId id="389"/>
            <p14:sldId id="394"/>
            <p14:sldId id="379"/>
            <p14:sldId id="390"/>
            <p14:sldId id="376"/>
            <p14:sldId id="299"/>
          </p14:sldIdLst>
        </p14:section>
        <p14:section name="Latent Defect" id="{A68A6663-2C49-4EBC-B26F-DA2BC2B7FB87}">
          <p14:sldIdLst>
            <p14:sldId id="382"/>
            <p14:sldId id="433"/>
            <p14:sldId id="435"/>
            <p14:sldId id="444"/>
            <p14:sldId id="434"/>
            <p14:sldId id="441"/>
            <p14:sldId id="436"/>
          </p14:sldIdLst>
        </p14:section>
        <p14:section name="Optional Topics" id="{8D331241-B031-4F71-931F-DA144FA1FC04}">
          <p14:sldIdLst>
            <p14:sldId id="274"/>
            <p14:sldId id="264"/>
            <p14:sldId id="275"/>
            <p14:sldId id="263"/>
            <p14:sldId id="271"/>
          </p14:sldIdLst>
        </p14:section>
        <p14:section name="SPC" id="{8CF1FC0B-9EBF-44C4-8A91-1EB7C54E3B34}">
          <p14:sldIdLst>
            <p14:sldId id="295"/>
            <p14:sldId id="516"/>
            <p14:sldId id="291"/>
            <p14:sldId id="296"/>
            <p14:sldId id="288"/>
            <p14:sldId id="289"/>
            <p14:sldId id="293"/>
            <p14:sldId id="286"/>
            <p14:sldId id="287"/>
            <p14:sldId id="290"/>
            <p14:sldId id="455"/>
            <p14:sldId id="456"/>
            <p14:sldId id="294"/>
          </p14:sldIdLst>
        </p14:section>
        <p14:section name="Dependencies" id="{43341CE7-3C21-48D2-95F0-1D9DE0AE2FF8}">
          <p14:sldIdLst>
            <p14:sldId id="386"/>
            <p14:sldId id="332"/>
            <p14:sldId id="333"/>
            <p14:sldId id="334"/>
            <p14:sldId id="578"/>
            <p14:sldId id="335"/>
            <p14:sldId id="336"/>
            <p14:sldId id="337"/>
            <p14:sldId id="338"/>
            <p14:sldId id="339"/>
            <p14:sldId id="340"/>
            <p14:sldId id="341"/>
          </p14:sldIdLst>
        </p14:section>
        <p14:section name="Flight Level Metrics" id="{2824677B-3E1A-44B1-AD1E-9B7AD07E8D7B}">
          <p14:sldIdLst>
            <p14:sldId id="464"/>
            <p14:sldId id="465"/>
            <p14:sldId id="466"/>
            <p14:sldId id="467"/>
            <p14:sldId id="468"/>
            <p14:sldId id="469"/>
            <p14:sldId id="300"/>
            <p14:sldId id="306"/>
            <p14:sldId id="310"/>
            <p14:sldId id="307"/>
            <p14:sldId id="309"/>
            <p14:sldId id="311"/>
            <p14:sldId id="312"/>
            <p14:sldId id="313"/>
            <p14:sldId id="314"/>
            <p14:sldId id="315"/>
            <p14:sldId id="316"/>
            <p14:sldId id="317"/>
            <p14:sldId id="318"/>
            <p14:sldId id="470"/>
            <p14:sldId id="471"/>
            <p14:sldId id="472"/>
            <p14:sldId id="281"/>
            <p14:sldId id="473"/>
            <p14:sldId id="474"/>
            <p14:sldId id="475"/>
            <p14:sldId id="476"/>
            <p14:sldId id="477"/>
            <p14:sldId id="478"/>
            <p14:sldId id="479"/>
            <p14:sldId id="480"/>
            <p14:sldId id="481"/>
            <p14:sldId id="482"/>
            <p14:sldId id="272"/>
            <p14:sldId id="483"/>
            <p14:sldId id="484"/>
            <p14:sldId id="485"/>
            <p14:sldId id="486"/>
            <p14:sldId id="487"/>
            <p14:sldId id="488"/>
            <p14:sldId id="489"/>
            <p14:sldId id="490"/>
            <p14:sldId id="491"/>
            <p14:sldId id="492"/>
          </p14:sldIdLst>
        </p14:section>
        <p14:section name="Points vs Count" id="{8AF1F623-DBF3-4935-BC6E-B5AEEC44D322}">
          <p14:sldIdLst>
            <p14:sldId id="364"/>
            <p14:sldId id="454"/>
          </p14:sldIdLst>
        </p14:section>
        <p14:section name="Backtesting" id="{3BBA674D-D1D4-451B-9D01-E33C8B94DADB}">
          <p14:sldIdLst>
            <p14:sldId id="408"/>
            <p14:sldId id="412"/>
            <p14:sldId id="438"/>
          </p14:sldIdLst>
        </p14:section>
        <p14:section name="Weibull and Traffic" id="{612E514C-B2C3-40B7-9CCB-FAA2A280ADE0}">
          <p14:sldIdLst>
            <p14:sldId id="453"/>
            <p14:sldId id="391"/>
            <p14:sldId id="451"/>
            <p14:sldId id="5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roym\Dropbox\Private\GitHub\FocusedObjective.Resources\Spreadsheets\Throughput%20and%20Cycle%20Time%20Calculator%20(5000%20sampl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roy\Dropbox\Private\GitHub\FocusedObjective.Resources\Spreadsheets\Throughput%20and%20Cycle%20Time%20Calculato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COMPLETION RATE trend AGAINST AVERAGE PER month</a:t>
            </a:r>
          </a:p>
        </c:rich>
      </c:tx>
      <c:overlay val="0"/>
      <c:spPr>
        <a:noFill/>
        <a:ln>
          <a:noFill/>
        </a:ln>
        <a:effectLst/>
      </c:spPr>
      <c:txPr>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areaChart>
        <c:grouping val="stacked"/>
        <c:varyColors val="0"/>
        <c:ser>
          <c:idx val="1"/>
          <c:order val="1"/>
          <c:tx>
            <c:v>Completed</c:v>
          </c:tx>
          <c:spPr>
            <a:solidFill>
              <a:schemeClr val="accent1">
                <a:alpha val="43000"/>
              </a:schemeClr>
            </a:solidFill>
            <a:ln w="25400">
              <a:noFill/>
            </a:ln>
            <a:effectLst/>
          </c:spP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'Work in Progress'!$M$2:$M$121</c:f>
              <c:numCache>
                <c:formatCode>General</c:formatCode>
                <c:ptCount val="120"/>
                <c:pt idx="0">
                  <c:v>0</c:v>
                </c:pt>
                <c:pt idx="1">
                  <c:v>0</c:v>
                </c:pt>
                <c:pt idx="2">
                  <c:v>0</c:v>
                </c:pt>
                <c:pt idx="3">
                  <c:v>0</c:v>
                </c:pt>
                <c:pt idx="4">
                  <c:v>0</c:v>
                </c:pt>
                <c:pt idx="5">
                  <c:v>0</c:v>
                </c:pt>
                <c:pt idx="6">
                  <c:v>0</c:v>
                </c:pt>
                <c:pt idx="7">
                  <c:v>1</c:v>
                </c:pt>
                <c:pt idx="8">
                  <c:v>1</c:v>
                </c:pt>
                <c:pt idx="9">
                  <c:v>1</c:v>
                </c:pt>
                <c:pt idx="10">
                  <c:v>1</c:v>
                </c:pt>
                <c:pt idx="11">
                  <c:v>1</c:v>
                </c:pt>
                <c:pt idx="12">
                  <c:v>4.2352941176470589</c:v>
                </c:pt>
                <c:pt idx="13">
                  <c:v>4.5882352941176476</c:v>
                </c:pt>
                <c:pt idx="14">
                  <c:v>4.9411764705882355</c:v>
                </c:pt>
                <c:pt idx="15">
                  <c:v>5.2941176470588243</c:v>
                </c:pt>
                <c:pt idx="16">
                  <c:v>5.6470588235294121</c:v>
                </c:pt>
                <c:pt idx="17">
                  <c:v>6</c:v>
                </c:pt>
                <c:pt idx="18">
                  <c:v>6</c:v>
                </c:pt>
                <c:pt idx="19">
                  <c:v>7.518518518518519</c:v>
                </c:pt>
                <c:pt idx="20">
                  <c:v>9</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c:v>
                </c:pt>
                <c:pt idx="31">
                  <c:v>24</c:v>
                </c:pt>
                <c:pt idx="32">
                  <c:v>24</c:v>
                </c:pt>
                <c:pt idx="33">
                  <c:v>25</c:v>
                </c:pt>
                <c:pt idx="34">
                  <c:v>30</c:v>
                </c:pt>
                <c:pt idx="35">
                  <c:v>31</c:v>
                </c:pt>
                <c:pt idx="36">
                  <c:v>31</c:v>
                </c:pt>
                <c:pt idx="37">
                  <c:v>31</c:v>
                </c:pt>
                <c:pt idx="38">
                  <c:v>31</c:v>
                </c:pt>
                <c:pt idx="39">
                  <c:v>31</c:v>
                </c:pt>
                <c:pt idx="40">
                  <c:v>34</c:v>
                </c:pt>
                <c:pt idx="41">
                  <c:v>37</c:v>
                </c:pt>
                <c:pt idx="42">
                  <c:v>41</c:v>
                </c:pt>
                <c:pt idx="43">
                  <c:v>42</c:v>
                </c:pt>
                <c:pt idx="44">
                  <c:v>45.481481481481481</c:v>
                </c:pt>
                <c:pt idx="45">
                  <c:v>47</c:v>
                </c:pt>
                <c:pt idx="46">
                  <c:v>47</c:v>
                </c:pt>
                <c:pt idx="47">
                  <c:v>48</c:v>
                </c:pt>
                <c:pt idx="48">
                  <c:v>49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c:v>
                </c:pt>
                <c:pt idx="96">
                  <c:v>109</c:v>
                </c:pt>
                <c:pt idx="97">
                  <c:v>109</c:v>
                </c:pt>
                <c:pt idx="98">
                  <c:v>111</c:v>
                </c:pt>
                <c:pt idx="99">
                  <c:v>113.58620689655173</c:v>
                </c:pt>
                <c:pt idx="100">
                  <c:v>114.93103448275862</c:v>
                </c:pt>
                <c:pt idx="101">
                  <c:v>116</c:v>
                </c:pt>
                <c:pt idx="102">
                  <c:v>116</c:v>
                </c:pt>
                <c:pt idx="103">
                  <c:v>118.9655172413793</c:v>
                </c:pt>
                <c:pt idx="104">
                  <c:v>120.31034482758621</c:v>
                </c:pt>
                <c:pt idx="105">
                  <c:v>121.65517241379311</c:v>
                </c:pt>
                <c:pt idx="106">
                  <c:v>123</c:v>
                </c:pt>
                <c:pt idx="107">
                  <c:v>124</c:v>
                </c:pt>
                <c:pt idx="108">
                  <c:v>124</c:v>
                </c:pt>
                <c:pt idx="109">
                  <c:v>124</c:v>
                </c:pt>
                <c:pt idx="110">
                  <c:v>126</c:v>
                </c:pt>
                <c:pt idx="111">
                  <c:v>127</c:v>
                </c:pt>
                <c:pt idx="112">
                  <c:v>130</c:v>
                </c:pt>
                <c:pt idx="113">
                  <c:v>130</c:v>
                </c:pt>
                <c:pt idx="114">
                  <c:v>132</c:v>
                </c:pt>
                <c:pt idx="115">
                  <c:v>132</c:v>
                </c:pt>
                <c:pt idx="116">
                  <c:v>132</c:v>
                </c:pt>
                <c:pt idx="117">
                  <c:v>135</c:v>
                </c:pt>
                <c:pt idx="118">
                  <c:v>138</c:v>
                </c:pt>
                <c:pt idx="119">
                  <c:v>141</c:v>
                </c:pt>
              </c:numCache>
            </c:numRef>
          </c:val>
          <c:extLst>
            <c:ext xmlns:c16="http://schemas.microsoft.com/office/drawing/2014/chart" uri="{C3380CC4-5D6E-409C-BE32-E72D297353CC}">
              <c16:uniqueId val="{00000000-63CD-462E-9668-807388BD51B4}"/>
            </c:ext>
          </c:extLst>
        </c:ser>
        <c:ser>
          <c:idx val="0"/>
          <c:order val="2"/>
          <c:tx>
            <c:v>Slower than Avg.</c:v>
          </c:tx>
          <c:spPr>
            <a:solidFill>
              <a:schemeClr val="accent2"/>
            </a:solidFill>
            <a:ln>
              <a:noFill/>
            </a:ln>
            <a:effectLst/>
          </c:spPr>
          <c:val>
            <c:numRef>
              <c:f>'Work in Progress'!$N$2:$N$121</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1.4705882352941178</c:v>
                </c:pt>
                <c:pt idx="8">
                  <c:v>1.8235294117647061</c:v>
                </c:pt>
                <c:pt idx="9">
                  <c:v>2.1764705882352944</c:v>
                </c:pt>
                <c:pt idx="10">
                  <c:v>2.5294117647058827</c:v>
                </c:pt>
                <c:pt idx="11">
                  <c:v>2.882352941176471</c:v>
                </c:pt>
                <c:pt idx="12">
                  <c:v>0</c:v>
                </c:pt>
                <c:pt idx="13">
                  <c:v>0</c:v>
                </c:pt>
                <c:pt idx="14">
                  <c:v>0</c:v>
                </c:pt>
                <c:pt idx="15">
                  <c:v>0</c:v>
                </c:pt>
                <c:pt idx="16">
                  <c:v>0</c:v>
                </c:pt>
                <c:pt idx="17">
                  <c:v>0</c:v>
                </c:pt>
                <c:pt idx="18">
                  <c:v>0</c:v>
                </c:pt>
                <c:pt idx="19">
                  <c:v>0</c:v>
                </c:pt>
                <c:pt idx="20">
                  <c:v>3.703703703703809E-2</c:v>
                </c:pt>
                <c:pt idx="21">
                  <c:v>0</c:v>
                </c:pt>
                <c:pt idx="22">
                  <c:v>0</c:v>
                </c:pt>
                <c:pt idx="23">
                  <c:v>0</c:v>
                </c:pt>
                <c:pt idx="24">
                  <c:v>0</c:v>
                </c:pt>
                <c:pt idx="25">
                  <c:v>0</c:v>
                </c:pt>
                <c:pt idx="26">
                  <c:v>0</c:v>
                </c:pt>
                <c:pt idx="27">
                  <c:v>0</c:v>
                </c:pt>
                <c:pt idx="28">
                  <c:v>0</c:v>
                </c:pt>
                <c:pt idx="29">
                  <c:v>0</c:v>
                </c:pt>
                <c:pt idx="30">
                  <c:v>0.22222222222222143</c:v>
                </c:pt>
                <c:pt idx="31">
                  <c:v>1.7407407407407405</c:v>
                </c:pt>
                <c:pt idx="32">
                  <c:v>3.2592592592592595</c:v>
                </c:pt>
                <c:pt idx="33">
                  <c:v>3.7777777777777786</c:v>
                </c:pt>
                <c:pt idx="34">
                  <c:v>0.29629629629629761</c:v>
                </c:pt>
                <c:pt idx="35">
                  <c:v>0.81481481481481666</c:v>
                </c:pt>
                <c:pt idx="36">
                  <c:v>2.3333333333333357</c:v>
                </c:pt>
                <c:pt idx="37">
                  <c:v>3.8518518518518547</c:v>
                </c:pt>
                <c:pt idx="38">
                  <c:v>5.3703703703703738</c:v>
                </c:pt>
                <c:pt idx="39">
                  <c:v>6.8888888888888857</c:v>
                </c:pt>
                <c:pt idx="40">
                  <c:v>5.4074074074074119</c:v>
                </c:pt>
                <c:pt idx="41">
                  <c:v>3.9259259259259309</c:v>
                </c:pt>
                <c:pt idx="42">
                  <c:v>1.4444444444444429</c:v>
                </c:pt>
                <c:pt idx="43">
                  <c:v>1.9629629629629619</c:v>
                </c:pt>
                <c:pt idx="44">
                  <c:v>0</c:v>
                </c:pt>
                <c:pt idx="45">
                  <c:v>0</c:v>
                </c:pt>
                <c:pt idx="46">
                  <c:v>0</c:v>
                </c:pt>
                <c:pt idx="47">
                  <c:v>0.23333333333333428</c:v>
                </c:pt>
                <c:pt idx="48">
                  <c:v>0.46666666666666856</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0.20689655172414234</c:v>
                </c:pt>
                <c:pt idx="96">
                  <c:v>0.55172413793103203</c:v>
                </c:pt>
                <c:pt idx="97">
                  <c:v>1.8965517241379359</c:v>
                </c:pt>
                <c:pt idx="98">
                  <c:v>1.2413793103448256</c:v>
                </c:pt>
                <c:pt idx="99">
                  <c:v>0</c:v>
                </c:pt>
                <c:pt idx="100">
                  <c:v>0</c:v>
                </c:pt>
                <c:pt idx="101">
                  <c:v>0.27586206896552312</c:v>
                </c:pt>
                <c:pt idx="102">
                  <c:v>1.6206896551724128</c:v>
                </c:pt>
                <c:pt idx="103">
                  <c:v>0</c:v>
                </c:pt>
                <c:pt idx="104">
                  <c:v>0</c:v>
                </c:pt>
                <c:pt idx="105">
                  <c:v>0</c:v>
                </c:pt>
                <c:pt idx="106">
                  <c:v>0</c:v>
                </c:pt>
                <c:pt idx="107">
                  <c:v>0</c:v>
                </c:pt>
                <c:pt idx="108">
                  <c:v>1.4166666666666714</c:v>
                </c:pt>
                <c:pt idx="109">
                  <c:v>2.8333333333333286</c:v>
                </c:pt>
                <c:pt idx="110">
                  <c:v>2.25</c:v>
                </c:pt>
                <c:pt idx="111">
                  <c:v>2.6666666666666572</c:v>
                </c:pt>
                <c:pt idx="112">
                  <c:v>1.0833333333333428</c:v>
                </c:pt>
                <c:pt idx="113">
                  <c:v>2.5</c:v>
                </c:pt>
                <c:pt idx="114">
                  <c:v>1.9166666666666572</c:v>
                </c:pt>
                <c:pt idx="115">
                  <c:v>3.3333333333333428</c:v>
                </c:pt>
                <c:pt idx="116">
                  <c:v>4.75</c:v>
                </c:pt>
                <c:pt idx="117">
                  <c:v>3.1666666666666572</c:v>
                </c:pt>
                <c:pt idx="118">
                  <c:v>1.5833333333333428</c:v>
                </c:pt>
                <c:pt idx="119">
                  <c:v>0</c:v>
                </c:pt>
              </c:numCache>
            </c:numRef>
          </c:val>
          <c:extLst>
            <c:ext xmlns:c16="http://schemas.microsoft.com/office/drawing/2014/chart" uri="{C3380CC4-5D6E-409C-BE32-E72D297353CC}">
              <c16:uniqueId val="{00000001-63CD-462E-9668-807388BD51B4}"/>
            </c:ext>
          </c:extLst>
        </c:ser>
        <c:ser>
          <c:idx val="2"/>
          <c:order val="3"/>
          <c:tx>
            <c:v>Faster than Avg.</c:v>
          </c:tx>
          <c:spPr>
            <a:solidFill>
              <a:schemeClr val="accent1">
                <a:lumMod val="75000"/>
              </a:schemeClr>
            </a:solidFill>
            <a:ln>
              <a:noFill/>
            </a:ln>
            <a:effectLst/>
          </c:spPr>
          <c:val>
            <c:numRef>
              <c:f>'Work in Progress'!$O$2:$O$121</c:f>
              <c:numCache>
                <c:formatCode>General</c:formatCode>
                <c:ptCount val="120"/>
                <c:pt idx="0">
                  <c:v>0</c:v>
                </c:pt>
                <c:pt idx="1">
                  <c:v>0</c:v>
                </c:pt>
                <c:pt idx="2">
                  <c:v>0</c:v>
                </c:pt>
                <c:pt idx="3">
                  <c:v>0</c:v>
                </c:pt>
                <c:pt idx="4">
                  <c:v>0</c:v>
                </c:pt>
                <c:pt idx="5">
                  <c:v>0</c:v>
                </c:pt>
                <c:pt idx="6">
                  <c:v>0</c:v>
                </c:pt>
                <c:pt idx="7">
                  <c:v>0</c:v>
                </c:pt>
                <c:pt idx="8">
                  <c:v>0</c:v>
                </c:pt>
                <c:pt idx="9">
                  <c:v>0</c:v>
                </c:pt>
                <c:pt idx="10">
                  <c:v>0</c:v>
                </c:pt>
                <c:pt idx="11">
                  <c:v>0</c:v>
                </c:pt>
                <c:pt idx="12">
                  <c:v>0.76470588235294112</c:v>
                </c:pt>
                <c:pt idx="13">
                  <c:v>0.41176470588235237</c:v>
                </c:pt>
                <c:pt idx="14">
                  <c:v>5.8823529411764497E-2</c:v>
                </c:pt>
                <c:pt idx="15">
                  <c:v>0.70588235294117574</c:v>
                </c:pt>
                <c:pt idx="16">
                  <c:v>0.35294117647058787</c:v>
                </c:pt>
                <c:pt idx="17">
                  <c:v>0</c:v>
                </c:pt>
                <c:pt idx="18">
                  <c:v>0</c:v>
                </c:pt>
                <c:pt idx="19">
                  <c:v>1.481481481481481</c:v>
                </c:pt>
                <c:pt idx="20">
                  <c:v>0</c:v>
                </c:pt>
                <c:pt idx="21">
                  <c:v>3.4444444444444446</c:v>
                </c:pt>
                <c:pt idx="22">
                  <c:v>3.9259259259259256</c:v>
                </c:pt>
                <c:pt idx="23">
                  <c:v>3.4074074074074066</c:v>
                </c:pt>
                <c:pt idx="24">
                  <c:v>1.8888888888888893</c:v>
                </c:pt>
                <c:pt idx="25">
                  <c:v>0.37037037037037024</c:v>
                </c:pt>
                <c:pt idx="26">
                  <c:v>1.8518518518518512</c:v>
                </c:pt>
                <c:pt idx="27">
                  <c:v>1.3333333333333321</c:v>
                </c:pt>
                <c:pt idx="28">
                  <c:v>1.8148148148148131</c:v>
                </c:pt>
                <c:pt idx="29">
                  <c:v>1.2962962962962941</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1.518518518518519</c:v>
                </c:pt>
                <c:pt idx="45">
                  <c:v>0</c:v>
                </c:pt>
                <c:pt idx="46">
                  <c:v>0</c:v>
                </c:pt>
                <c:pt idx="47">
                  <c:v>0</c:v>
                </c:pt>
                <c:pt idx="48">
                  <c:v>0</c:v>
                </c:pt>
                <c:pt idx="49">
                  <c:v>0.29999999999999716</c:v>
                </c:pt>
                <c:pt idx="50">
                  <c:v>2.0666666666666629</c:v>
                </c:pt>
                <c:pt idx="51">
                  <c:v>2.8333333333333357</c:v>
                </c:pt>
                <c:pt idx="52">
                  <c:v>1.6000000000000014</c:v>
                </c:pt>
                <c:pt idx="53">
                  <c:v>0.36666666666666714</c:v>
                </c:pt>
                <c:pt idx="54">
                  <c:v>0.13333333333333286</c:v>
                </c:pt>
                <c:pt idx="55">
                  <c:v>5.8999999999999986</c:v>
                </c:pt>
                <c:pt idx="56">
                  <c:v>5.6666666666666643</c:v>
                </c:pt>
                <c:pt idx="57">
                  <c:v>6.4333333333333371</c:v>
                </c:pt>
                <c:pt idx="58">
                  <c:v>5.2000000000000028</c:v>
                </c:pt>
                <c:pt idx="59">
                  <c:v>3.9666666666666686</c:v>
                </c:pt>
                <c:pt idx="60">
                  <c:v>2.7333333333333343</c:v>
                </c:pt>
                <c:pt idx="61">
                  <c:v>1.5</c:v>
                </c:pt>
                <c:pt idx="62">
                  <c:v>4.2666666666666657</c:v>
                </c:pt>
                <c:pt idx="63">
                  <c:v>3.0333333333333314</c:v>
                </c:pt>
                <c:pt idx="64">
                  <c:v>3.7999999999999972</c:v>
                </c:pt>
                <c:pt idx="65">
                  <c:v>6.5666666666666629</c:v>
                </c:pt>
                <c:pt idx="66">
                  <c:v>5.3333333333333286</c:v>
                </c:pt>
                <c:pt idx="67">
                  <c:v>4.0999999999999943</c:v>
                </c:pt>
                <c:pt idx="68">
                  <c:v>3.8666666666666742</c:v>
                </c:pt>
                <c:pt idx="69">
                  <c:v>4.6333333333333258</c:v>
                </c:pt>
                <c:pt idx="70">
                  <c:v>3.4000000000000057</c:v>
                </c:pt>
                <c:pt idx="71">
                  <c:v>5.1666666666666572</c:v>
                </c:pt>
                <c:pt idx="72">
                  <c:v>3.9333333333333371</c:v>
                </c:pt>
                <c:pt idx="73">
                  <c:v>2.6999999999999886</c:v>
                </c:pt>
                <c:pt idx="74">
                  <c:v>1.4666666666666686</c:v>
                </c:pt>
                <c:pt idx="75">
                  <c:v>0.23333333333333428</c:v>
                </c:pt>
                <c:pt idx="76">
                  <c:v>0</c:v>
                </c:pt>
                <c:pt idx="77">
                  <c:v>0</c:v>
                </c:pt>
                <c:pt idx="78">
                  <c:v>3.6551724137931103</c:v>
                </c:pt>
                <c:pt idx="79">
                  <c:v>3.3103448275862064</c:v>
                </c:pt>
                <c:pt idx="80">
                  <c:v>1.9655172413793167</c:v>
                </c:pt>
                <c:pt idx="81">
                  <c:v>0.62068965517241281</c:v>
                </c:pt>
                <c:pt idx="82">
                  <c:v>1.2758620689655231</c:v>
                </c:pt>
                <c:pt idx="83">
                  <c:v>0.93103448275861922</c:v>
                </c:pt>
                <c:pt idx="84">
                  <c:v>2.5862068965517295</c:v>
                </c:pt>
                <c:pt idx="85">
                  <c:v>4.2413793103448256</c:v>
                </c:pt>
                <c:pt idx="86">
                  <c:v>5.8965517241379359</c:v>
                </c:pt>
                <c:pt idx="87">
                  <c:v>4.551724137931032</c:v>
                </c:pt>
                <c:pt idx="88">
                  <c:v>3.2068965517241423</c:v>
                </c:pt>
                <c:pt idx="89">
                  <c:v>1.8620689655172384</c:v>
                </c:pt>
                <c:pt idx="90">
                  <c:v>2.5172413793103487</c:v>
                </c:pt>
                <c:pt idx="91">
                  <c:v>1.1724137931034448</c:v>
                </c:pt>
                <c:pt idx="92">
                  <c:v>2.8275862068965552</c:v>
                </c:pt>
                <c:pt idx="93">
                  <c:v>2.4827586206896513</c:v>
                </c:pt>
                <c:pt idx="94">
                  <c:v>1.1379310344827616</c:v>
                </c:pt>
                <c:pt idx="95">
                  <c:v>0</c:v>
                </c:pt>
                <c:pt idx="96">
                  <c:v>0</c:v>
                </c:pt>
                <c:pt idx="97">
                  <c:v>0</c:v>
                </c:pt>
                <c:pt idx="98">
                  <c:v>0</c:v>
                </c:pt>
                <c:pt idx="99">
                  <c:v>1.4137931034482705</c:v>
                </c:pt>
                <c:pt idx="100">
                  <c:v>1.0689655172413808</c:v>
                </c:pt>
                <c:pt idx="101">
                  <c:v>0</c:v>
                </c:pt>
                <c:pt idx="102">
                  <c:v>0</c:v>
                </c:pt>
                <c:pt idx="103">
                  <c:v>1.0344827586206975</c:v>
                </c:pt>
                <c:pt idx="104">
                  <c:v>1.6896551724137936</c:v>
                </c:pt>
                <c:pt idx="105">
                  <c:v>0.34482758620688969</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numCache>
            </c:numRef>
          </c:val>
          <c:extLst>
            <c:ext xmlns:c16="http://schemas.microsoft.com/office/drawing/2014/chart" uri="{C3380CC4-5D6E-409C-BE32-E72D297353CC}">
              <c16:uniqueId val="{00000002-63CD-462E-9668-807388BD51B4}"/>
            </c:ext>
          </c:extLst>
        </c:ser>
        <c:dLbls>
          <c:showLegendKey val="0"/>
          <c:showVal val="0"/>
          <c:showCatName val="0"/>
          <c:showSerName val="0"/>
          <c:showPercent val="0"/>
          <c:showBubbleSize val="0"/>
        </c:dLbls>
        <c:axId val="-1619073536"/>
        <c:axId val="-1619210672"/>
        <c:extLst>
          <c:ext xmlns:c15="http://schemas.microsoft.com/office/drawing/2012/chart" uri="{02D57815-91ED-43cb-92C2-25804820EDAC}">
            <c15:filteredAreaSeries>
              <c15:ser>
                <c:idx val="5"/>
                <c:order val="5"/>
                <c:tx>
                  <c:v>Started</c:v>
                </c:tx>
                <c:spPr>
                  <a:solidFill>
                    <a:schemeClr val="accent4">
                      <a:alpha val="45000"/>
                    </a:schemeClr>
                  </a:solidFill>
                  <a:ln>
                    <a:noFill/>
                  </a:ln>
                  <a:effectLst/>
                </c:spPr>
                <c:val>
                  <c:numRef>
                    <c:extLst>
                      <c:ext uri="{02D57815-91ED-43cb-92C2-25804820EDAC}">
                        <c15:formulaRef>
                          <c15:sqref>'Work in Progress'!$P$2:$P$121</c15:sqref>
                        </c15:formulaRef>
                      </c:ext>
                    </c:extLst>
                    <c:numCache>
                      <c:formatCode>General</c:formatCode>
                      <c:ptCount val="120"/>
                      <c:pt idx="0">
                        <c:v>3</c:v>
                      </c:pt>
                      <c:pt idx="1">
                        <c:v>3</c:v>
                      </c:pt>
                      <c:pt idx="2">
                        <c:v>3</c:v>
                      </c:pt>
                      <c:pt idx="3">
                        <c:v>3</c:v>
                      </c:pt>
                      <c:pt idx="4">
                        <c:v>3</c:v>
                      </c:pt>
                      <c:pt idx="5">
                        <c:v>3</c:v>
                      </c:pt>
                      <c:pt idx="6">
                        <c:v>6</c:v>
                      </c:pt>
                      <c:pt idx="7">
                        <c:v>6</c:v>
                      </c:pt>
                      <c:pt idx="8">
                        <c:v>8.6470588235294112</c:v>
                      </c:pt>
                      <c:pt idx="9">
                        <c:v>9.352941176470587</c:v>
                      </c:pt>
                      <c:pt idx="10">
                        <c:v>10.058823529411764</c:v>
                      </c:pt>
                      <c:pt idx="11">
                        <c:v>10.76470588235294</c:v>
                      </c:pt>
                      <c:pt idx="12">
                        <c:v>9</c:v>
                      </c:pt>
                      <c:pt idx="13">
                        <c:v>9</c:v>
                      </c:pt>
                      <c:pt idx="14">
                        <c:v>12</c:v>
                      </c:pt>
                      <c:pt idx="15">
                        <c:v>13.588235294117647</c:v>
                      </c:pt>
                      <c:pt idx="16">
                        <c:v>14.294117647058822</c:v>
                      </c:pt>
                      <c:pt idx="17">
                        <c:v>15</c:v>
                      </c:pt>
                      <c:pt idx="18">
                        <c:v>15</c:v>
                      </c:pt>
                      <c:pt idx="19">
                        <c:v>14</c:v>
                      </c:pt>
                      <c:pt idx="20">
                        <c:v>14</c:v>
                      </c:pt>
                      <c:pt idx="21">
                        <c:v>12</c:v>
                      </c:pt>
                      <c:pt idx="22">
                        <c:v>12</c:v>
                      </c:pt>
                      <c:pt idx="23">
                        <c:v>11</c:v>
                      </c:pt>
                      <c:pt idx="24">
                        <c:v>11</c:v>
                      </c:pt>
                      <c:pt idx="25">
                        <c:v>11</c:v>
                      </c:pt>
                      <c:pt idx="26">
                        <c:v>9</c:v>
                      </c:pt>
                      <c:pt idx="27">
                        <c:v>11</c:v>
                      </c:pt>
                      <c:pt idx="28">
                        <c:v>13.888888888888889</c:v>
                      </c:pt>
                      <c:pt idx="29">
                        <c:v>13.777777777777775</c:v>
                      </c:pt>
                      <c:pt idx="30">
                        <c:v>13.666666666666664</c:v>
                      </c:pt>
                      <c:pt idx="31">
                        <c:v>13.555555555555557</c:v>
                      </c:pt>
                      <c:pt idx="32">
                        <c:v>13.444444444444443</c:v>
                      </c:pt>
                      <c:pt idx="33">
                        <c:v>13.333333333333336</c:v>
                      </c:pt>
                      <c:pt idx="34">
                        <c:v>10</c:v>
                      </c:pt>
                      <c:pt idx="35">
                        <c:v>10</c:v>
                      </c:pt>
                      <c:pt idx="36">
                        <c:v>10</c:v>
                      </c:pt>
                      <c:pt idx="37">
                        <c:v>12.888888888888886</c:v>
                      </c:pt>
                      <c:pt idx="38">
                        <c:v>12.777777777777779</c:v>
                      </c:pt>
                      <c:pt idx="39">
                        <c:v>12.666666666666671</c:v>
                      </c:pt>
                      <c:pt idx="40">
                        <c:v>12.55555555555555</c:v>
                      </c:pt>
                      <c:pt idx="41">
                        <c:v>11</c:v>
                      </c:pt>
                      <c:pt idx="42">
                        <c:v>11</c:v>
                      </c:pt>
                      <c:pt idx="43">
                        <c:v>12.222222222222221</c:v>
                      </c:pt>
                      <c:pt idx="44">
                        <c:v>12</c:v>
                      </c:pt>
                      <c:pt idx="45">
                        <c:v>12</c:v>
                      </c:pt>
                      <c:pt idx="46">
                        <c:v>13</c:v>
                      </c:pt>
                      <c:pt idx="47">
                        <c:v>13</c:v>
                      </c:pt>
                      <c:pt idx="48">
                        <c:v>13</c:v>
                      </c:pt>
                      <c:pt idx="49">
                        <c:v>13</c:v>
                      </c:pt>
                      <c:pt idx="50">
                        <c:v>13</c:v>
                      </c:pt>
                      <c:pt idx="51">
                        <c:v>13</c:v>
                      </c:pt>
                      <c:pt idx="52">
                        <c:v>13</c:v>
                      </c:pt>
                      <c:pt idx="53">
                        <c:v>12.999999999999993</c:v>
                      </c:pt>
                      <c:pt idx="54">
                        <c:v>13.000000000000007</c:v>
                      </c:pt>
                      <c:pt idx="55">
                        <c:v>8</c:v>
                      </c:pt>
                      <c:pt idx="56">
                        <c:v>8</c:v>
                      </c:pt>
                      <c:pt idx="57">
                        <c:v>9</c:v>
                      </c:pt>
                      <c:pt idx="58">
                        <c:v>9</c:v>
                      </c:pt>
                      <c:pt idx="59">
                        <c:v>9</c:v>
                      </c:pt>
                      <c:pt idx="60">
                        <c:v>9</c:v>
                      </c:pt>
                      <c:pt idx="61">
                        <c:v>10</c:v>
                      </c:pt>
                      <c:pt idx="62">
                        <c:v>8</c:v>
                      </c:pt>
                      <c:pt idx="63">
                        <c:v>13</c:v>
                      </c:pt>
                      <c:pt idx="64">
                        <c:v>13</c:v>
                      </c:pt>
                      <c:pt idx="65">
                        <c:v>11</c:v>
                      </c:pt>
                      <c:pt idx="66">
                        <c:v>11</c:v>
                      </c:pt>
                      <c:pt idx="67">
                        <c:v>11</c:v>
                      </c:pt>
                      <c:pt idx="68">
                        <c:v>11</c:v>
                      </c:pt>
                      <c:pt idx="69">
                        <c:v>11</c:v>
                      </c:pt>
                      <c:pt idx="70">
                        <c:v>13</c:v>
                      </c:pt>
                      <c:pt idx="71">
                        <c:v>11</c:v>
                      </c:pt>
                      <c:pt idx="72">
                        <c:v>11</c:v>
                      </c:pt>
                      <c:pt idx="73">
                        <c:v>11</c:v>
                      </c:pt>
                      <c:pt idx="74">
                        <c:v>11</c:v>
                      </c:pt>
                      <c:pt idx="75">
                        <c:v>12</c:v>
                      </c:pt>
                      <c:pt idx="76">
                        <c:v>13</c:v>
                      </c:pt>
                      <c:pt idx="77">
                        <c:v>14</c:v>
                      </c:pt>
                      <c:pt idx="78">
                        <c:v>12</c:v>
                      </c:pt>
                      <c:pt idx="79">
                        <c:v>12</c:v>
                      </c:pt>
                      <c:pt idx="80">
                        <c:v>12</c:v>
                      </c:pt>
                      <c:pt idx="81">
                        <c:v>12</c:v>
                      </c:pt>
                      <c:pt idx="82">
                        <c:v>11</c:v>
                      </c:pt>
                      <c:pt idx="83">
                        <c:v>11</c:v>
                      </c:pt>
                      <c:pt idx="84">
                        <c:v>13.275862068965523</c:v>
                      </c:pt>
                      <c:pt idx="85">
                        <c:v>12</c:v>
                      </c:pt>
                      <c:pt idx="86">
                        <c:v>10</c:v>
                      </c:pt>
                      <c:pt idx="87">
                        <c:v>10</c:v>
                      </c:pt>
                      <c:pt idx="88">
                        <c:v>10</c:v>
                      </c:pt>
                      <c:pt idx="89">
                        <c:v>11</c:v>
                      </c:pt>
                      <c:pt idx="90">
                        <c:v>11</c:v>
                      </c:pt>
                      <c:pt idx="91">
                        <c:v>11</c:v>
                      </c:pt>
                      <c:pt idx="92">
                        <c:v>10</c:v>
                      </c:pt>
                      <c:pt idx="93">
                        <c:v>10</c:v>
                      </c:pt>
                      <c:pt idx="94">
                        <c:v>10</c:v>
                      </c:pt>
                      <c:pt idx="95">
                        <c:v>10</c:v>
                      </c:pt>
                      <c:pt idx="96">
                        <c:v>12.034482758620697</c:v>
                      </c:pt>
                      <c:pt idx="97">
                        <c:v>11.931034482758619</c:v>
                      </c:pt>
                      <c:pt idx="98">
                        <c:v>11.827586206896555</c:v>
                      </c:pt>
                      <c:pt idx="99">
                        <c:v>10</c:v>
                      </c:pt>
                      <c:pt idx="100">
                        <c:v>9</c:v>
                      </c:pt>
                      <c:pt idx="101">
                        <c:v>9</c:v>
                      </c:pt>
                      <c:pt idx="102">
                        <c:v>9</c:v>
                      </c:pt>
                      <c:pt idx="103">
                        <c:v>8</c:v>
                      </c:pt>
                      <c:pt idx="104">
                        <c:v>9</c:v>
                      </c:pt>
                      <c:pt idx="105">
                        <c:v>11</c:v>
                      </c:pt>
                      <c:pt idx="106">
                        <c:v>11</c:v>
                      </c:pt>
                      <c:pt idx="107">
                        <c:v>11</c:v>
                      </c:pt>
                      <c:pt idx="108">
                        <c:v>10.916666666666671</c:v>
                      </c:pt>
                      <c:pt idx="109">
                        <c:v>10.833333333333329</c:v>
                      </c:pt>
                      <c:pt idx="110">
                        <c:v>10.75</c:v>
                      </c:pt>
                      <c:pt idx="111">
                        <c:v>10.666666666666686</c:v>
                      </c:pt>
                      <c:pt idx="112">
                        <c:v>10.583333333333314</c:v>
                      </c:pt>
                      <c:pt idx="113">
                        <c:v>10.5</c:v>
                      </c:pt>
                      <c:pt idx="114">
                        <c:v>10.416666666666686</c:v>
                      </c:pt>
                      <c:pt idx="115">
                        <c:v>10.333333333333314</c:v>
                      </c:pt>
                      <c:pt idx="116">
                        <c:v>10.25</c:v>
                      </c:pt>
                      <c:pt idx="117">
                        <c:v>10.166666666666686</c:v>
                      </c:pt>
                      <c:pt idx="118">
                        <c:v>10.083333333333314</c:v>
                      </c:pt>
                      <c:pt idx="119">
                        <c:v>10</c:v>
                      </c:pt>
                    </c:numCache>
                  </c:numRef>
                </c:val>
                <c:extLst>
                  <c:ext xmlns:c16="http://schemas.microsoft.com/office/drawing/2014/chart" uri="{C3380CC4-5D6E-409C-BE32-E72D297353CC}">
                    <c16:uniqueId val="{00000005-63CD-462E-9668-807388BD51B4}"/>
                  </c:ext>
                </c:extLst>
              </c15:ser>
            </c15:filteredAreaSeries>
          </c:ext>
        </c:extLst>
      </c:areaChart>
      <c:lineChart>
        <c:grouping val="standard"/>
        <c:varyColors val="0"/>
        <c:ser>
          <c:idx val="3"/>
          <c:order val="0"/>
          <c:tx>
            <c:v>Completion Rate Avg. by Month</c:v>
          </c:tx>
          <c:spPr>
            <a:ln w="12700" cap="rnd">
              <a:solidFill>
                <a:schemeClr val="tx2"/>
              </a:solidFill>
              <a:prstDash val="solid"/>
              <a:round/>
            </a:ln>
            <a:effectLst/>
          </c:spPr>
          <c:marker>
            <c:symbol val="none"/>
          </c:marke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[0]!DepartureRateAverageByMonthRange</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2.4705882352941178</c:v>
                </c:pt>
                <c:pt idx="8">
                  <c:v>2.8235294117647061</c:v>
                </c:pt>
                <c:pt idx="9">
                  <c:v>3.1764705882352944</c:v>
                </c:pt>
                <c:pt idx="10">
                  <c:v>3.5294117647058827</c:v>
                </c:pt>
                <c:pt idx="11">
                  <c:v>3.882352941176471</c:v>
                </c:pt>
                <c:pt idx="12">
                  <c:v>4.2352941176470589</c:v>
                </c:pt>
                <c:pt idx="13">
                  <c:v>4.5882352941176476</c:v>
                </c:pt>
                <c:pt idx="14">
                  <c:v>4.9411764705882355</c:v>
                </c:pt>
                <c:pt idx="15">
                  <c:v>5.2941176470588243</c:v>
                </c:pt>
                <c:pt idx="16">
                  <c:v>5.6470588235294121</c:v>
                </c:pt>
                <c:pt idx="17">
                  <c:v>6</c:v>
                </c:pt>
                <c:pt idx="18">
                  <c:v>6</c:v>
                </c:pt>
                <c:pt idx="19">
                  <c:v>7.518518518518519</c:v>
                </c:pt>
                <c:pt idx="20">
                  <c:v>9.0370370370370381</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24.222222222222221</c:v>
                </c:pt>
                <c:pt idx="31">
                  <c:v>25.74074074074074</c:v>
                </c:pt>
                <c:pt idx="32">
                  <c:v>27.25925925925926</c:v>
                </c:pt>
                <c:pt idx="33">
                  <c:v>28.777777777777779</c:v>
                </c:pt>
                <c:pt idx="34">
                  <c:v>30.296296296296298</c:v>
                </c:pt>
                <c:pt idx="35">
                  <c:v>31.814814814814817</c:v>
                </c:pt>
                <c:pt idx="36">
                  <c:v>33.333333333333336</c:v>
                </c:pt>
                <c:pt idx="37">
                  <c:v>34.851851851851855</c:v>
                </c:pt>
                <c:pt idx="38">
                  <c:v>36.370370370370374</c:v>
                </c:pt>
                <c:pt idx="39">
                  <c:v>37.888888888888886</c:v>
                </c:pt>
                <c:pt idx="40">
                  <c:v>39.407407407407412</c:v>
                </c:pt>
                <c:pt idx="41">
                  <c:v>40.925925925925931</c:v>
                </c:pt>
                <c:pt idx="42">
                  <c:v>42.444444444444443</c:v>
                </c:pt>
                <c:pt idx="43">
                  <c:v>43.962962962962962</c:v>
                </c:pt>
                <c:pt idx="44">
                  <c:v>45.481481481481481</c:v>
                </c:pt>
                <c:pt idx="45">
                  <c:v>47</c:v>
                </c:pt>
                <c:pt idx="46">
                  <c:v>47</c:v>
                </c:pt>
                <c:pt idx="47">
                  <c:v>48.233333333333334</c:v>
                </c:pt>
                <c:pt idx="48">
                  <c:v>49.466666666666669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108.20689655172414</c:v>
                </c:pt>
                <c:pt idx="96">
                  <c:v>109.55172413793103</c:v>
                </c:pt>
                <c:pt idx="97">
                  <c:v>110.89655172413794</c:v>
                </c:pt>
                <c:pt idx="98">
                  <c:v>112.24137931034483</c:v>
                </c:pt>
                <c:pt idx="99">
                  <c:v>113.58620689655173</c:v>
                </c:pt>
                <c:pt idx="100">
                  <c:v>114.93103448275862</c:v>
                </c:pt>
                <c:pt idx="101">
                  <c:v>116.27586206896552</c:v>
                </c:pt>
                <c:pt idx="102">
                  <c:v>117.62068965517241</c:v>
                </c:pt>
                <c:pt idx="103">
                  <c:v>118.9655172413793</c:v>
                </c:pt>
                <c:pt idx="104">
                  <c:v>120.31034482758621</c:v>
                </c:pt>
                <c:pt idx="105">
                  <c:v>121.65517241379311</c:v>
                </c:pt>
                <c:pt idx="106">
                  <c:v>123</c:v>
                </c:pt>
                <c:pt idx="107">
                  <c:v>124</c:v>
                </c:pt>
                <c:pt idx="108">
                  <c:v>125.41666666666667</c:v>
                </c:pt>
                <c:pt idx="109">
                  <c:v>126.83333333333333</c:v>
                </c:pt>
                <c:pt idx="110">
                  <c:v>128.25</c:v>
                </c:pt>
                <c:pt idx="111">
                  <c:v>129.66666666666666</c:v>
                </c:pt>
                <c:pt idx="112">
                  <c:v>131.08333333333334</c:v>
                </c:pt>
                <c:pt idx="113">
                  <c:v>132.5</c:v>
                </c:pt>
                <c:pt idx="114">
                  <c:v>133.91666666666666</c:v>
                </c:pt>
                <c:pt idx="115">
                  <c:v>135.33333333333334</c:v>
                </c:pt>
                <c:pt idx="116">
                  <c:v>136.75</c:v>
                </c:pt>
                <c:pt idx="117">
                  <c:v>138.16666666666666</c:v>
                </c:pt>
                <c:pt idx="118">
                  <c:v>139.58333333333334</c:v>
                </c:pt>
                <c:pt idx="119">
                  <c:v>141</c:v>
                </c:pt>
              </c:numCache>
            </c:numRef>
          </c:val>
          <c:smooth val="0"/>
          <c:extLst>
            <c:ext xmlns:c16="http://schemas.microsoft.com/office/drawing/2014/chart" uri="{C3380CC4-5D6E-409C-BE32-E72D297353CC}">
              <c16:uniqueId val="{00000003-63CD-462E-9668-807388BD51B4}"/>
            </c:ext>
          </c:extLst>
        </c:ser>
        <c:dLbls>
          <c:showLegendKey val="0"/>
          <c:showVal val="0"/>
          <c:showCatName val="0"/>
          <c:showSerName val="0"/>
          <c:showPercent val="0"/>
          <c:showBubbleSize val="0"/>
        </c:dLbls>
        <c:marker val="1"/>
        <c:smooth val="0"/>
        <c:axId val="-1619073536"/>
        <c:axId val="-1619210672"/>
        <c:extLst>
          <c:ext xmlns:c15="http://schemas.microsoft.com/office/drawing/2012/chart" uri="{02D57815-91ED-43cb-92C2-25804820EDAC}">
            <c15:filteredLineSeries>
              <c15:ser>
                <c:idx val="4"/>
                <c:order val="4"/>
                <c:tx>
                  <c:strRef>
                    <c:extLst>
                      <c:ext uri="{02D57815-91ED-43cb-92C2-25804820EDAC}">
                        <c15:formulaRef>
                          <c15:sqref>'Work in Progress'!$K$1</c15:sqref>
                        </c15:formulaRef>
                      </c:ext>
                    </c:extLst>
                    <c:strCache>
                      <c:ptCount val="1"/>
                      <c:pt idx="0">
                        <c:v>Arr. Avg By Month</c:v>
                      </c:pt>
                    </c:strCache>
                  </c:strRef>
                </c:tx>
                <c:spPr>
                  <a:ln w="12700" cap="rnd">
                    <a:solidFill>
                      <a:schemeClr val="accent2"/>
                    </a:solidFill>
                    <a:prstDash val="solid"/>
                    <a:round/>
                  </a:ln>
                  <a:effectLst/>
                </c:spPr>
                <c:marker>
                  <c:symbol val="none"/>
                </c:marker>
                <c:val>
                  <c:numRef>
                    <c:extLst>
                      <c:ext uri="{02D57815-91ED-43cb-92C2-25804820EDAC}">
                        <c15:formulaRef>
                          <c15:sqref>'Work in Progress'!$K$2:$K$121</c15:sqref>
                        </c15:formulaRef>
                      </c:ext>
                    </c:extLst>
                    <c:numCache>
                      <c:formatCode>General</c:formatCode>
                      <c:ptCount val="120"/>
                      <c:pt idx="0">
                        <c:v>3</c:v>
                      </c:pt>
                      <c:pt idx="1">
                        <c:v>4.0588235294117645</c:v>
                      </c:pt>
                      <c:pt idx="2">
                        <c:v>5.117647058823529</c:v>
                      </c:pt>
                      <c:pt idx="3">
                        <c:v>6.1764705882352944</c:v>
                      </c:pt>
                      <c:pt idx="4">
                        <c:v>7.2352941176470589</c:v>
                      </c:pt>
                      <c:pt idx="5">
                        <c:v>8.2941176470588225</c:v>
                      </c:pt>
                      <c:pt idx="6">
                        <c:v>9.3529411764705888</c:v>
                      </c:pt>
                      <c:pt idx="7">
                        <c:v>10.411764705882353</c:v>
                      </c:pt>
                      <c:pt idx="8">
                        <c:v>11.470588235294118</c:v>
                      </c:pt>
                      <c:pt idx="9">
                        <c:v>12.529411764705882</c:v>
                      </c:pt>
                      <c:pt idx="10">
                        <c:v>13.588235294117647</c:v>
                      </c:pt>
                      <c:pt idx="11">
                        <c:v>14.647058823529411</c:v>
                      </c:pt>
                      <c:pt idx="12">
                        <c:v>15.705882352941178</c:v>
                      </c:pt>
                      <c:pt idx="13">
                        <c:v>16.764705882352942</c:v>
                      </c:pt>
                      <c:pt idx="14">
                        <c:v>17.823529411764707</c:v>
                      </c:pt>
                      <c:pt idx="15">
                        <c:v>18.882352941176471</c:v>
                      </c:pt>
                      <c:pt idx="16">
                        <c:v>19.941176470588236</c:v>
                      </c:pt>
                      <c:pt idx="17">
                        <c:v>21</c:v>
                      </c:pt>
                      <c:pt idx="18">
                        <c:v>21</c:v>
                      </c:pt>
                      <c:pt idx="19">
                        <c:v>22.407407407407408</c:v>
                      </c:pt>
                      <c:pt idx="20">
                        <c:v>23.814814814814817</c:v>
                      </c:pt>
                      <c:pt idx="21">
                        <c:v>25.222222222222221</c:v>
                      </c:pt>
                      <c:pt idx="22">
                        <c:v>26.62962962962963</c:v>
                      </c:pt>
                      <c:pt idx="23">
                        <c:v>28.037037037037038</c:v>
                      </c:pt>
                      <c:pt idx="24">
                        <c:v>29.444444444444443</c:v>
                      </c:pt>
                      <c:pt idx="25">
                        <c:v>30.851851851851851</c:v>
                      </c:pt>
                      <c:pt idx="26">
                        <c:v>32.25925925925926</c:v>
                      </c:pt>
                      <c:pt idx="27">
                        <c:v>33.666666666666671</c:v>
                      </c:pt>
                      <c:pt idx="28">
                        <c:v>35.074074074074076</c:v>
                      </c:pt>
                      <c:pt idx="29">
                        <c:v>36.481481481481481</c:v>
                      </c:pt>
                      <c:pt idx="30">
                        <c:v>37.888888888888886</c:v>
                      </c:pt>
                      <c:pt idx="31">
                        <c:v>39.296296296296298</c:v>
                      </c:pt>
                      <c:pt idx="32">
                        <c:v>40.703703703703702</c:v>
                      </c:pt>
                      <c:pt idx="33">
                        <c:v>42.111111111111114</c:v>
                      </c:pt>
                      <c:pt idx="34">
                        <c:v>43.518518518518519</c:v>
                      </c:pt>
                      <c:pt idx="35">
                        <c:v>44.925925925925924</c:v>
                      </c:pt>
                      <c:pt idx="36">
                        <c:v>46.333333333333336</c:v>
                      </c:pt>
                      <c:pt idx="37">
                        <c:v>47.74074074074074</c:v>
                      </c:pt>
                      <c:pt idx="38">
                        <c:v>49.148148148148152</c:v>
                      </c:pt>
                      <c:pt idx="39">
                        <c:v>50.555555555555557</c:v>
                      </c:pt>
                      <c:pt idx="40">
                        <c:v>51.962962962962962</c:v>
                      </c:pt>
                      <c:pt idx="41">
                        <c:v>53.370370370370374</c:v>
                      </c:pt>
                      <c:pt idx="42">
                        <c:v>54.777777777777779</c:v>
                      </c:pt>
                      <c:pt idx="43">
                        <c:v>56.185185185185183</c:v>
                      </c:pt>
                      <c:pt idx="44">
                        <c:v>57.592592592592595</c:v>
                      </c:pt>
                      <c:pt idx="45">
                        <c:v>59</c:v>
                      </c:pt>
                      <c:pt idx="46">
                        <c:v>60</c:v>
                      </c:pt>
                      <c:pt idx="47">
                        <c:v>61.233333333333334</c:v>
                      </c:pt>
                      <c:pt idx="48">
                        <c:v>62.466666666666669</c:v>
                      </c:pt>
                      <c:pt idx="49">
                        <c:v>63.7</c:v>
                      </c:pt>
                      <c:pt idx="50">
                        <c:v>64.933333333333337</c:v>
                      </c:pt>
                      <c:pt idx="51">
                        <c:v>66.166666666666671</c:v>
                      </c:pt>
                      <c:pt idx="52">
                        <c:v>67.400000000000006</c:v>
                      </c:pt>
                      <c:pt idx="53">
                        <c:v>68.633333333333326</c:v>
                      </c:pt>
                      <c:pt idx="54">
                        <c:v>69.866666666666674</c:v>
                      </c:pt>
                      <c:pt idx="55">
                        <c:v>71.099999999999994</c:v>
                      </c:pt>
                      <c:pt idx="56">
                        <c:v>72.333333333333329</c:v>
                      </c:pt>
                      <c:pt idx="57">
                        <c:v>73.566666666666663</c:v>
                      </c:pt>
                      <c:pt idx="58">
                        <c:v>74.8</c:v>
                      </c:pt>
                      <c:pt idx="59">
                        <c:v>76.033333333333331</c:v>
                      </c:pt>
                      <c:pt idx="60">
                        <c:v>77.266666666666666</c:v>
                      </c:pt>
                      <c:pt idx="61">
                        <c:v>78.5</c:v>
                      </c:pt>
                      <c:pt idx="62">
                        <c:v>79.733333333333334</c:v>
                      </c:pt>
                      <c:pt idx="63">
                        <c:v>80.966666666666669</c:v>
                      </c:pt>
                      <c:pt idx="64">
                        <c:v>82.2</c:v>
                      </c:pt>
                      <c:pt idx="65">
                        <c:v>83.433333333333337</c:v>
                      </c:pt>
                      <c:pt idx="66">
                        <c:v>84.666666666666671</c:v>
                      </c:pt>
                      <c:pt idx="67">
                        <c:v>85.9</c:v>
                      </c:pt>
                      <c:pt idx="68">
                        <c:v>87.133333333333326</c:v>
                      </c:pt>
                      <c:pt idx="69">
                        <c:v>88.366666666666674</c:v>
                      </c:pt>
                      <c:pt idx="70">
                        <c:v>89.6</c:v>
                      </c:pt>
                      <c:pt idx="71">
                        <c:v>90.833333333333343</c:v>
                      </c:pt>
                      <c:pt idx="72">
                        <c:v>92.066666666666663</c:v>
                      </c:pt>
                      <c:pt idx="73">
                        <c:v>93.300000000000011</c:v>
                      </c:pt>
                      <c:pt idx="74">
                        <c:v>94.533333333333331</c:v>
                      </c:pt>
                      <c:pt idx="75">
                        <c:v>95.766666666666666</c:v>
                      </c:pt>
                      <c:pt idx="76">
                        <c:v>97</c:v>
                      </c:pt>
                      <c:pt idx="77">
                        <c:v>98</c:v>
                      </c:pt>
                      <c:pt idx="78">
                        <c:v>99.241379310344826</c:v>
                      </c:pt>
                      <c:pt idx="79">
                        <c:v>100.48275862068965</c:v>
                      </c:pt>
                      <c:pt idx="80">
                        <c:v>101.72413793103448</c:v>
                      </c:pt>
                      <c:pt idx="81">
                        <c:v>102.96551724137932</c:v>
                      </c:pt>
                      <c:pt idx="82">
                        <c:v>104.20689655172414</c:v>
                      </c:pt>
                      <c:pt idx="83">
                        <c:v>105.44827586206897</c:v>
                      </c:pt>
                      <c:pt idx="84">
                        <c:v>106.68965517241379</c:v>
                      </c:pt>
                      <c:pt idx="85">
                        <c:v>107.93103448275862</c:v>
                      </c:pt>
                      <c:pt idx="86">
                        <c:v>109.17241379310344</c:v>
                      </c:pt>
                      <c:pt idx="87">
                        <c:v>110.41379310344827</c:v>
                      </c:pt>
                      <c:pt idx="88">
                        <c:v>111.65517241379311</c:v>
                      </c:pt>
                      <c:pt idx="89">
                        <c:v>112.89655172413794</c:v>
                      </c:pt>
                      <c:pt idx="90">
                        <c:v>114.13793103448276</c:v>
                      </c:pt>
                      <c:pt idx="91">
                        <c:v>115.37931034482759</c:v>
                      </c:pt>
                      <c:pt idx="92">
                        <c:v>116.62068965517241</c:v>
                      </c:pt>
                      <c:pt idx="93">
                        <c:v>117.86206896551724</c:v>
                      </c:pt>
                      <c:pt idx="94">
                        <c:v>119.10344827586206</c:v>
                      </c:pt>
                      <c:pt idx="95">
                        <c:v>120.34482758620689</c:v>
                      </c:pt>
                      <c:pt idx="96">
                        <c:v>121.58620689655173</c:v>
                      </c:pt>
                      <c:pt idx="97">
                        <c:v>122.82758620689656</c:v>
                      </c:pt>
                      <c:pt idx="98">
                        <c:v>124.06896551724138</c:v>
                      </c:pt>
                      <c:pt idx="99">
                        <c:v>125.31034482758621</c:v>
                      </c:pt>
                      <c:pt idx="100">
                        <c:v>126.55172413793103</c:v>
                      </c:pt>
                      <c:pt idx="101">
                        <c:v>127.79310344827587</c:v>
                      </c:pt>
                      <c:pt idx="102">
                        <c:v>129.0344827586207</c:v>
                      </c:pt>
                      <c:pt idx="103">
                        <c:v>130.27586206896552</c:v>
                      </c:pt>
                      <c:pt idx="104">
                        <c:v>131.51724137931035</c:v>
                      </c:pt>
                      <c:pt idx="105">
                        <c:v>132.75862068965517</c:v>
                      </c:pt>
                      <c:pt idx="106">
                        <c:v>134</c:v>
                      </c:pt>
                      <c:pt idx="107">
                        <c:v>135</c:v>
                      </c:pt>
                      <c:pt idx="108">
                        <c:v>136.33333333333334</c:v>
                      </c:pt>
                      <c:pt idx="109">
                        <c:v>137.66666666666666</c:v>
                      </c:pt>
                      <c:pt idx="110">
                        <c:v>139</c:v>
                      </c:pt>
                      <c:pt idx="111">
                        <c:v>140.33333333333334</c:v>
                      </c:pt>
                      <c:pt idx="112">
                        <c:v>141.66666666666666</c:v>
                      </c:pt>
                      <c:pt idx="113">
                        <c:v>143</c:v>
                      </c:pt>
                      <c:pt idx="114">
                        <c:v>144.33333333333334</c:v>
                      </c:pt>
                      <c:pt idx="115">
                        <c:v>145.66666666666666</c:v>
                      </c:pt>
                      <c:pt idx="116">
                        <c:v>147</c:v>
                      </c:pt>
                      <c:pt idx="117">
                        <c:v>148.33333333333334</c:v>
                      </c:pt>
                      <c:pt idx="118">
                        <c:v>149.66666666666666</c:v>
                      </c:pt>
                      <c:pt idx="119">
                        <c:v>151</c:v>
                      </c:pt>
                    </c:numCache>
                  </c:numRef>
                </c:val>
                <c:smooth val="0"/>
                <c:extLst>
                  <c:ext xmlns:c16="http://schemas.microsoft.com/office/drawing/2014/chart" uri="{C3380CC4-5D6E-409C-BE32-E72D297353CC}">
                    <c16:uniqueId val="{00000004-63CD-462E-9668-807388BD51B4}"/>
                  </c:ext>
                </c:extLst>
              </c15:ser>
            </c15:filteredLineSeries>
          </c:ext>
        </c:extLst>
      </c:lineChart>
      <c:dateAx>
        <c:axId val="-16190735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210672"/>
        <c:crosses val="autoZero"/>
        <c:auto val="1"/>
        <c:lblOffset val="100"/>
        <c:baseTimeUnit val="days"/>
      </c:dateAx>
      <c:valAx>
        <c:axId val="-161921067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073536"/>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Throughput  History trend (completed items per week)</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F51B-4139-A4B8-DA5A6EFBF26F}"/>
            </c:ext>
          </c:extLst>
        </c:ser>
        <c:dLbls>
          <c:dLblPos val="ctr"/>
          <c:showLegendKey val="0"/>
          <c:showVal val="1"/>
          <c:showCatName val="0"/>
          <c:showSerName val="0"/>
          <c:showPercent val="0"/>
          <c:showBubbleSize val="0"/>
        </c:dLbls>
        <c:marker val="1"/>
        <c:smooth val="0"/>
        <c:axId val="295606648"/>
        <c:axId val="295609784"/>
      </c:lineChart>
      <c:catAx>
        <c:axId val="29560664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95609784"/>
        <c:crosses val="autoZero"/>
        <c:auto val="1"/>
        <c:lblAlgn val="ctr"/>
        <c:lblOffset val="100"/>
        <c:noMultiLvlLbl val="0"/>
      </c:catAx>
      <c:valAx>
        <c:axId val="295609784"/>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295606648"/>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ser>
          <c:idx val="2"/>
          <c:order val="1"/>
          <c:tx>
            <c:strRef>
              <c:f>'All throughput'!$F$1</c:f>
              <c:strCache>
                <c:ptCount val="1"/>
                <c:pt idx="0">
                  <c:v>Bugs</c:v>
                </c:pt>
              </c:strCache>
            </c:strRef>
          </c:tx>
          <c:spPr>
            <a:ln w="31750" cap="rnd">
              <a:solidFill>
                <a:schemeClr val="accent2">
                  <a:lumMod val="40000"/>
                  <a:lumOff val="60000"/>
                </a:schemeClr>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throughput'!$F$2:$F$128</c:f>
              <c:numCache>
                <c:formatCode>General</c:formatCode>
                <c:ptCount val="127"/>
                <c:pt idx="0">
                  <c:v>29</c:v>
                </c:pt>
                <c:pt idx="1">
                  <c:v>100</c:v>
                </c:pt>
                <c:pt idx="2">
                  <c:v>112</c:v>
                </c:pt>
                <c:pt idx="3">
                  <c:v>134</c:v>
                </c:pt>
                <c:pt idx="4">
                  <c:v>167</c:v>
                </c:pt>
                <c:pt idx="5">
                  <c:v>198</c:v>
                </c:pt>
                <c:pt idx="6">
                  <c:v>180</c:v>
                </c:pt>
                <c:pt idx="7">
                  <c:v>179</c:v>
                </c:pt>
                <c:pt idx="8">
                  <c:v>194</c:v>
                </c:pt>
                <c:pt idx="9">
                  <c:v>199</c:v>
                </c:pt>
                <c:pt idx="10">
                  <c:v>245</c:v>
                </c:pt>
                <c:pt idx="11">
                  <c:v>281</c:v>
                </c:pt>
                <c:pt idx="12">
                  <c:v>214</c:v>
                </c:pt>
                <c:pt idx="13">
                  <c:v>170</c:v>
                </c:pt>
                <c:pt idx="14">
                  <c:v>175</c:v>
                </c:pt>
                <c:pt idx="15">
                  <c:v>211</c:v>
                </c:pt>
                <c:pt idx="16">
                  <c:v>223</c:v>
                </c:pt>
                <c:pt idx="17">
                  <c:v>192</c:v>
                </c:pt>
                <c:pt idx="18">
                  <c:v>215</c:v>
                </c:pt>
                <c:pt idx="19">
                  <c:v>299</c:v>
                </c:pt>
                <c:pt idx="20">
                  <c:v>324</c:v>
                </c:pt>
                <c:pt idx="21">
                  <c:v>234</c:v>
                </c:pt>
                <c:pt idx="22">
                  <c:v>204</c:v>
                </c:pt>
                <c:pt idx="23">
                  <c:v>140</c:v>
                </c:pt>
                <c:pt idx="24">
                  <c:v>249</c:v>
                </c:pt>
                <c:pt idx="25">
                  <c:v>207</c:v>
                </c:pt>
                <c:pt idx="26">
                  <c:v>182</c:v>
                </c:pt>
                <c:pt idx="27">
                  <c:v>232</c:v>
                </c:pt>
                <c:pt idx="28">
                  <c:v>247</c:v>
                </c:pt>
                <c:pt idx="29">
                  <c:v>276</c:v>
                </c:pt>
                <c:pt idx="30">
                  <c:v>229</c:v>
                </c:pt>
                <c:pt idx="31">
                  <c:v>299</c:v>
                </c:pt>
                <c:pt idx="32">
                  <c:v>326</c:v>
                </c:pt>
                <c:pt idx="33">
                  <c:v>275</c:v>
                </c:pt>
                <c:pt idx="34">
                  <c:v>300</c:v>
                </c:pt>
                <c:pt idx="35">
                  <c:v>322</c:v>
                </c:pt>
                <c:pt idx="36">
                  <c:v>301</c:v>
                </c:pt>
                <c:pt idx="37">
                  <c:v>340</c:v>
                </c:pt>
                <c:pt idx="38">
                  <c:v>328</c:v>
                </c:pt>
                <c:pt idx="39">
                  <c:v>391</c:v>
                </c:pt>
                <c:pt idx="40">
                  <c:v>501</c:v>
                </c:pt>
                <c:pt idx="41">
                  <c:v>381</c:v>
                </c:pt>
                <c:pt idx="42">
                  <c:v>354</c:v>
                </c:pt>
                <c:pt idx="43">
                  <c:v>342</c:v>
                </c:pt>
                <c:pt idx="44">
                  <c:v>365</c:v>
                </c:pt>
                <c:pt idx="45">
                  <c:v>388</c:v>
                </c:pt>
                <c:pt idx="46">
                  <c:v>268</c:v>
                </c:pt>
                <c:pt idx="47">
                  <c:v>363</c:v>
                </c:pt>
                <c:pt idx="48">
                  <c:v>328</c:v>
                </c:pt>
                <c:pt idx="49">
                  <c:v>253</c:v>
                </c:pt>
                <c:pt idx="50">
                  <c:v>274</c:v>
                </c:pt>
                <c:pt idx="51">
                  <c:v>94</c:v>
                </c:pt>
                <c:pt idx="52">
                  <c:v>19</c:v>
                </c:pt>
                <c:pt idx="53">
                  <c:v>105</c:v>
                </c:pt>
                <c:pt idx="54">
                  <c:v>276</c:v>
                </c:pt>
                <c:pt idx="55">
                  <c:v>325</c:v>
                </c:pt>
                <c:pt idx="56">
                  <c:v>362</c:v>
                </c:pt>
                <c:pt idx="57">
                  <c:v>380</c:v>
                </c:pt>
                <c:pt idx="58">
                  <c:v>372</c:v>
                </c:pt>
                <c:pt idx="59">
                  <c:v>391</c:v>
                </c:pt>
                <c:pt idx="60">
                  <c:v>298</c:v>
                </c:pt>
                <c:pt idx="61">
                  <c:v>282</c:v>
                </c:pt>
                <c:pt idx="62">
                  <c:v>318</c:v>
                </c:pt>
                <c:pt idx="63">
                  <c:v>303</c:v>
                </c:pt>
                <c:pt idx="64">
                  <c:v>304</c:v>
                </c:pt>
                <c:pt idx="65">
                  <c:v>349</c:v>
                </c:pt>
                <c:pt idx="66">
                  <c:v>256</c:v>
                </c:pt>
                <c:pt idx="67">
                  <c:v>347</c:v>
                </c:pt>
                <c:pt idx="68">
                  <c:v>293</c:v>
                </c:pt>
                <c:pt idx="69">
                  <c:v>386</c:v>
                </c:pt>
                <c:pt idx="70">
                  <c:v>318</c:v>
                </c:pt>
                <c:pt idx="71">
                  <c:v>339</c:v>
                </c:pt>
                <c:pt idx="72">
                  <c:v>355</c:v>
                </c:pt>
                <c:pt idx="73">
                  <c:v>417</c:v>
                </c:pt>
                <c:pt idx="74">
                  <c:v>342</c:v>
                </c:pt>
                <c:pt idx="75">
                  <c:v>342</c:v>
                </c:pt>
                <c:pt idx="76">
                  <c:v>347</c:v>
                </c:pt>
                <c:pt idx="77">
                  <c:v>391</c:v>
                </c:pt>
                <c:pt idx="78">
                  <c:v>435</c:v>
                </c:pt>
                <c:pt idx="79">
                  <c:v>332</c:v>
                </c:pt>
                <c:pt idx="80">
                  <c:v>397</c:v>
                </c:pt>
                <c:pt idx="81">
                  <c:v>324</c:v>
                </c:pt>
                <c:pt idx="82">
                  <c:v>312</c:v>
                </c:pt>
                <c:pt idx="83">
                  <c:v>372</c:v>
                </c:pt>
                <c:pt idx="84">
                  <c:v>416</c:v>
                </c:pt>
                <c:pt idx="85">
                  <c:v>416</c:v>
                </c:pt>
                <c:pt idx="86">
                  <c:v>414</c:v>
                </c:pt>
                <c:pt idx="87">
                  <c:v>460</c:v>
                </c:pt>
                <c:pt idx="88">
                  <c:v>404</c:v>
                </c:pt>
                <c:pt idx="89">
                  <c:v>469</c:v>
                </c:pt>
                <c:pt idx="90">
                  <c:v>542</c:v>
                </c:pt>
                <c:pt idx="91">
                  <c:v>422</c:v>
                </c:pt>
                <c:pt idx="92">
                  <c:v>425</c:v>
                </c:pt>
                <c:pt idx="93">
                  <c:v>472</c:v>
                </c:pt>
                <c:pt idx="94">
                  <c:v>518</c:v>
                </c:pt>
                <c:pt idx="95">
                  <c:v>461</c:v>
                </c:pt>
                <c:pt idx="96">
                  <c:v>438</c:v>
                </c:pt>
                <c:pt idx="97">
                  <c:v>426</c:v>
                </c:pt>
                <c:pt idx="98">
                  <c:v>421</c:v>
                </c:pt>
                <c:pt idx="99">
                  <c:v>449</c:v>
                </c:pt>
                <c:pt idx="100">
                  <c:v>385</c:v>
                </c:pt>
                <c:pt idx="101">
                  <c:v>470</c:v>
                </c:pt>
                <c:pt idx="102">
                  <c:v>408</c:v>
                </c:pt>
                <c:pt idx="103">
                  <c:v>418</c:v>
                </c:pt>
                <c:pt idx="104">
                  <c:v>93</c:v>
                </c:pt>
                <c:pt idx="105">
                  <c:v>51</c:v>
                </c:pt>
                <c:pt idx="106">
                  <c:v>96</c:v>
                </c:pt>
                <c:pt idx="107">
                  <c:v>358</c:v>
                </c:pt>
                <c:pt idx="108">
                  <c:v>389</c:v>
                </c:pt>
                <c:pt idx="109">
                  <c:v>355</c:v>
                </c:pt>
                <c:pt idx="110">
                  <c:v>408</c:v>
                </c:pt>
                <c:pt idx="111">
                  <c:v>431</c:v>
                </c:pt>
                <c:pt idx="112">
                  <c:v>415</c:v>
                </c:pt>
                <c:pt idx="113">
                  <c:v>369</c:v>
                </c:pt>
                <c:pt idx="114">
                  <c:v>479</c:v>
                </c:pt>
                <c:pt idx="115">
                  <c:v>434</c:v>
                </c:pt>
                <c:pt idx="116">
                  <c:v>451</c:v>
                </c:pt>
                <c:pt idx="117">
                  <c:v>402</c:v>
                </c:pt>
                <c:pt idx="118">
                  <c:v>492</c:v>
                </c:pt>
                <c:pt idx="119">
                  <c:v>488</c:v>
                </c:pt>
                <c:pt idx="120">
                  <c:v>558</c:v>
                </c:pt>
                <c:pt idx="121">
                  <c:v>544</c:v>
                </c:pt>
                <c:pt idx="122">
                  <c:v>552</c:v>
                </c:pt>
                <c:pt idx="123">
                  <c:v>414</c:v>
                </c:pt>
                <c:pt idx="124">
                  <c:v>531</c:v>
                </c:pt>
                <c:pt idx="125">
                  <c:v>593</c:v>
                </c:pt>
                <c:pt idx="126">
                  <c:v>483</c:v>
                </c:pt>
              </c:numCache>
            </c:numRef>
          </c:val>
          <c:smooth val="0"/>
          <c:extLst>
            <c:ext xmlns:c16="http://schemas.microsoft.com/office/drawing/2014/chart" uri="{C3380CC4-5D6E-409C-BE32-E72D297353CC}">
              <c16:uniqueId val="{00000002-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161DF-1C75-4CA6-A92F-4C35C4B2628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72795CEB-9241-4C2E-AA67-60E9E4ADAFD6}">
      <dgm:prSet phldrT="[Text]"/>
      <dgm:spPr/>
      <dgm:t>
        <a:bodyPr/>
        <a:lstStyle/>
        <a:p>
          <a:r>
            <a:rPr lang="en-US"/>
            <a:t>Sampling Error</a:t>
          </a:r>
        </a:p>
      </dgm:t>
    </dgm:pt>
    <dgm:pt modelId="{38D62AED-5E43-48DF-94B9-F12BE545DA6B}" type="parTrans" cxnId="{9C1DC70A-3234-4A3D-A354-E5D312FC2918}">
      <dgm:prSet/>
      <dgm:spPr/>
      <dgm:t>
        <a:bodyPr/>
        <a:lstStyle/>
        <a:p>
          <a:endParaRPr lang="en-US"/>
        </a:p>
      </dgm:t>
    </dgm:pt>
    <dgm:pt modelId="{B807E8C3-864A-41A8-B4AE-03285E3FF1C4}" type="sibTrans" cxnId="{9C1DC70A-3234-4A3D-A354-E5D312FC2918}">
      <dgm:prSet/>
      <dgm:spPr/>
      <dgm:t>
        <a:bodyPr/>
        <a:lstStyle/>
        <a:p>
          <a:endParaRPr lang="en-US"/>
        </a:p>
      </dgm:t>
    </dgm:pt>
    <dgm:pt modelId="{2FE96D31-BF7E-4752-9CB8-CCD42F767D8D}">
      <dgm:prSet phldrT="[Text]"/>
      <dgm:spPr/>
      <dgm:t>
        <a:bodyPr/>
        <a:lstStyle/>
        <a:p>
          <a:r>
            <a:rPr lang="en-US" dirty="0"/>
            <a:t>Poorly measured</a:t>
          </a:r>
        </a:p>
      </dgm:t>
    </dgm:pt>
    <dgm:pt modelId="{CCBE4D72-A498-4E0F-9510-0DDE039034EB}" type="parTrans" cxnId="{747A31AE-97A1-4063-8004-3BFF3610EDD6}">
      <dgm:prSet/>
      <dgm:spPr/>
      <dgm:t>
        <a:bodyPr/>
        <a:lstStyle/>
        <a:p>
          <a:endParaRPr lang="en-US"/>
        </a:p>
      </dgm:t>
    </dgm:pt>
    <dgm:pt modelId="{831E736D-4390-4EE0-B2D1-FA7061829A36}" type="sibTrans" cxnId="{747A31AE-97A1-4063-8004-3BFF3610EDD6}">
      <dgm:prSet/>
      <dgm:spPr/>
      <dgm:t>
        <a:bodyPr/>
        <a:lstStyle/>
        <a:p>
          <a:endParaRPr lang="en-US"/>
        </a:p>
      </dgm:t>
    </dgm:pt>
    <dgm:pt modelId="{1B41FD77-9770-417A-BD13-D4795C904E29}">
      <dgm:prSet phldrT="[Text]"/>
      <dgm:spPr/>
      <dgm:t>
        <a:bodyPr/>
        <a:lstStyle/>
        <a:p>
          <a:r>
            <a:rPr lang="en-US" dirty="0"/>
            <a:t>unlucky</a:t>
          </a:r>
        </a:p>
      </dgm:t>
    </dgm:pt>
    <dgm:pt modelId="{9C39BEF2-CD23-495B-9F55-D2F43447FDAB}" type="parTrans" cxnId="{97A87F45-3C7E-4529-9A2D-AB076B49D762}">
      <dgm:prSet/>
      <dgm:spPr/>
      <dgm:t>
        <a:bodyPr/>
        <a:lstStyle/>
        <a:p>
          <a:endParaRPr lang="en-US"/>
        </a:p>
      </dgm:t>
    </dgm:pt>
    <dgm:pt modelId="{282B9EDD-3C3D-4B25-B993-9C38ACBE300C}" type="sibTrans" cxnId="{97A87F45-3C7E-4529-9A2D-AB076B49D762}">
      <dgm:prSet/>
      <dgm:spPr/>
      <dgm:t>
        <a:bodyPr/>
        <a:lstStyle/>
        <a:p>
          <a:endParaRPr lang="en-US"/>
        </a:p>
      </dgm:t>
    </dgm:pt>
    <dgm:pt modelId="{AAB7F063-0138-44B6-A601-6C1BBDE55A61}">
      <dgm:prSet phldrT="[Text]"/>
      <dgm:spPr/>
      <dgm:t>
        <a:bodyPr/>
        <a:lstStyle/>
        <a:p>
          <a:r>
            <a:rPr lang="en-US" dirty="0"/>
            <a:t>Context Error</a:t>
          </a:r>
        </a:p>
      </dgm:t>
    </dgm:pt>
    <dgm:pt modelId="{614A23E1-99C8-49FD-B1F9-2FB813BA4E5D}" type="parTrans" cxnId="{5F496021-6131-4E47-8B30-87D931618032}">
      <dgm:prSet/>
      <dgm:spPr/>
      <dgm:t>
        <a:bodyPr/>
        <a:lstStyle/>
        <a:p>
          <a:endParaRPr lang="en-US"/>
        </a:p>
      </dgm:t>
    </dgm:pt>
    <dgm:pt modelId="{DEC9903E-B41E-4526-96D6-6A1A05934AC9}" type="sibTrans" cxnId="{5F496021-6131-4E47-8B30-87D931618032}">
      <dgm:prSet/>
      <dgm:spPr/>
      <dgm:t>
        <a:bodyPr/>
        <a:lstStyle/>
        <a:p>
          <a:endParaRPr lang="en-US"/>
        </a:p>
      </dgm:t>
    </dgm:pt>
    <dgm:pt modelId="{5F37B5BD-D35F-4EBF-9144-E4B0AE163F67}">
      <dgm:prSet phldrT="[Text]"/>
      <dgm:spPr/>
      <dgm:t>
        <a:bodyPr/>
        <a:lstStyle/>
        <a:p>
          <a:r>
            <a:rPr lang="en-US" dirty="0"/>
            <a:t>Crunching / OT</a:t>
          </a:r>
        </a:p>
      </dgm:t>
    </dgm:pt>
    <dgm:pt modelId="{F1D6AAA5-C206-49C7-AAA0-B95C57EE8E22}" type="parTrans" cxnId="{E5CCCD55-FCD7-4D8A-9894-E4F44CEA42E9}">
      <dgm:prSet/>
      <dgm:spPr/>
      <dgm:t>
        <a:bodyPr/>
        <a:lstStyle/>
        <a:p>
          <a:endParaRPr lang="en-US"/>
        </a:p>
      </dgm:t>
    </dgm:pt>
    <dgm:pt modelId="{F30CD35F-A89B-4478-A23C-928506F352B8}" type="sibTrans" cxnId="{E5CCCD55-FCD7-4D8A-9894-E4F44CEA42E9}">
      <dgm:prSet/>
      <dgm:spPr/>
      <dgm:t>
        <a:bodyPr/>
        <a:lstStyle/>
        <a:p>
          <a:endParaRPr lang="en-US"/>
        </a:p>
      </dgm:t>
    </dgm:pt>
    <dgm:pt modelId="{64F6027F-9331-439E-BCB7-F77C67811DD5}">
      <dgm:prSet phldrT="[Text]"/>
      <dgm:spPr/>
      <dgm:t>
        <a:bodyPr/>
        <a:lstStyle/>
        <a:p>
          <a:r>
            <a:rPr lang="en-US" dirty="0"/>
            <a:t>New tech</a:t>
          </a:r>
        </a:p>
      </dgm:t>
    </dgm:pt>
    <dgm:pt modelId="{146709F9-38F8-4525-85B3-C2A3BC07D6E8}" type="parTrans" cxnId="{864AEFB9-1791-4541-A6D2-F1BB89EC2381}">
      <dgm:prSet/>
      <dgm:spPr/>
      <dgm:t>
        <a:bodyPr/>
        <a:lstStyle/>
        <a:p>
          <a:endParaRPr lang="en-US"/>
        </a:p>
      </dgm:t>
    </dgm:pt>
    <dgm:pt modelId="{0723C218-7E62-4896-B79A-910EF872F8D5}" type="sibTrans" cxnId="{864AEFB9-1791-4541-A6D2-F1BB89EC2381}">
      <dgm:prSet/>
      <dgm:spPr/>
      <dgm:t>
        <a:bodyPr/>
        <a:lstStyle/>
        <a:p>
          <a:endParaRPr lang="en-US"/>
        </a:p>
      </dgm:t>
    </dgm:pt>
    <dgm:pt modelId="{E0CC7E65-2247-405B-9EFB-DC4288A18A0D}">
      <dgm:prSet phldrT="[Text]"/>
      <dgm:spPr/>
      <dgm:t>
        <a:bodyPr/>
        <a:lstStyle/>
        <a:p>
          <a:r>
            <a:rPr lang="en-US" dirty="0"/>
            <a:t>New team</a:t>
          </a:r>
        </a:p>
      </dgm:t>
    </dgm:pt>
    <dgm:pt modelId="{A9AFD2AE-91C2-43BD-A292-00F22DCFEF73}" type="parTrans" cxnId="{78580B2C-CC09-4CA8-A7E4-63E522255FDC}">
      <dgm:prSet/>
      <dgm:spPr/>
      <dgm:t>
        <a:bodyPr/>
        <a:lstStyle/>
        <a:p>
          <a:endParaRPr lang="en-US"/>
        </a:p>
      </dgm:t>
    </dgm:pt>
    <dgm:pt modelId="{C37FC422-5490-45B0-8904-0BD212FAF510}" type="sibTrans" cxnId="{78580B2C-CC09-4CA8-A7E4-63E522255FDC}">
      <dgm:prSet/>
      <dgm:spPr/>
      <dgm:t>
        <a:bodyPr/>
        <a:lstStyle/>
        <a:p>
          <a:endParaRPr lang="en-US"/>
        </a:p>
      </dgm:t>
    </dgm:pt>
    <dgm:pt modelId="{C5E3ECEF-B300-4DC5-8793-F362C5C2C471}" type="pres">
      <dgm:prSet presAssocID="{2A8161DF-1C75-4CA6-A92F-4C35C4B26284}" presName="outerComposite" presStyleCnt="0">
        <dgm:presLayoutVars>
          <dgm:chMax val="2"/>
          <dgm:animLvl val="lvl"/>
          <dgm:resizeHandles val="exact"/>
        </dgm:presLayoutVars>
      </dgm:prSet>
      <dgm:spPr/>
    </dgm:pt>
    <dgm:pt modelId="{2E6C10D9-99FB-46DB-85F3-368F181A6AEC}" type="pres">
      <dgm:prSet presAssocID="{2A8161DF-1C75-4CA6-A92F-4C35C4B26284}" presName="dummyMaxCanvas" presStyleCnt="0"/>
      <dgm:spPr/>
    </dgm:pt>
    <dgm:pt modelId="{7C59AA4B-939B-43C9-BFE8-7328CDE2C360}" type="pres">
      <dgm:prSet presAssocID="{2A8161DF-1C75-4CA6-A92F-4C35C4B26284}" presName="parentComposite" presStyleCnt="0"/>
      <dgm:spPr/>
    </dgm:pt>
    <dgm:pt modelId="{38943CEA-B1F4-4C5D-9200-3E260CC2F237}" type="pres">
      <dgm:prSet presAssocID="{2A8161DF-1C75-4CA6-A92F-4C35C4B26284}" presName="parent1" presStyleLbl="alignAccFollowNode1" presStyleIdx="0" presStyleCnt="4">
        <dgm:presLayoutVars>
          <dgm:chMax val="4"/>
        </dgm:presLayoutVars>
      </dgm:prSet>
      <dgm:spPr/>
    </dgm:pt>
    <dgm:pt modelId="{4500B6F8-FCBA-4A59-A33E-B3E8FC1D6C9F}" type="pres">
      <dgm:prSet presAssocID="{2A8161DF-1C75-4CA6-A92F-4C35C4B26284}" presName="parent2" presStyleLbl="alignAccFollowNode1" presStyleIdx="1" presStyleCnt="4">
        <dgm:presLayoutVars>
          <dgm:chMax val="4"/>
        </dgm:presLayoutVars>
      </dgm:prSet>
      <dgm:spPr/>
    </dgm:pt>
    <dgm:pt modelId="{0150DBE4-B5DF-45A1-B28C-D73EE10E9034}" type="pres">
      <dgm:prSet presAssocID="{2A8161DF-1C75-4CA6-A92F-4C35C4B26284}" presName="childrenComposite" presStyleCnt="0"/>
      <dgm:spPr/>
    </dgm:pt>
    <dgm:pt modelId="{96EC53BD-D4C0-4B19-9EEB-4923938B309C}" type="pres">
      <dgm:prSet presAssocID="{2A8161DF-1C75-4CA6-A92F-4C35C4B26284}" presName="dummyMaxCanvas_ChildArea" presStyleCnt="0"/>
      <dgm:spPr/>
    </dgm:pt>
    <dgm:pt modelId="{588E1407-9E44-4862-9D5A-CEB59AE86E33}" type="pres">
      <dgm:prSet presAssocID="{2A8161DF-1C75-4CA6-A92F-4C35C4B26284}" presName="fulcrum" presStyleLbl="alignAccFollowNode1" presStyleIdx="2" presStyleCnt="4"/>
      <dgm:spPr/>
    </dgm:pt>
    <dgm:pt modelId="{E000CDC2-85A3-4BE5-A5BE-B8A6E3B34E5F}" type="pres">
      <dgm:prSet presAssocID="{2A8161DF-1C75-4CA6-A92F-4C35C4B26284}" presName="balance_23" presStyleLbl="alignAccFollowNode1" presStyleIdx="3" presStyleCnt="4">
        <dgm:presLayoutVars>
          <dgm:bulletEnabled val="1"/>
        </dgm:presLayoutVars>
      </dgm:prSet>
      <dgm:spPr/>
    </dgm:pt>
    <dgm:pt modelId="{13896870-71CE-46AC-AC79-CC8A4CE81BEF}" type="pres">
      <dgm:prSet presAssocID="{2A8161DF-1C75-4CA6-A92F-4C35C4B26284}" presName="right_23_1" presStyleLbl="node1" presStyleIdx="0" presStyleCnt="5">
        <dgm:presLayoutVars>
          <dgm:bulletEnabled val="1"/>
        </dgm:presLayoutVars>
      </dgm:prSet>
      <dgm:spPr/>
    </dgm:pt>
    <dgm:pt modelId="{72A03073-CB7B-4BE6-AF15-12409E5A2A7F}" type="pres">
      <dgm:prSet presAssocID="{2A8161DF-1C75-4CA6-A92F-4C35C4B26284}" presName="right_23_2" presStyleLbl="node1" presStyleIdx="1" presStyleCnt="5">
        <dgm:presLayoutVars>
          <dgm:bulletEnabled val="1"/>
        </dgm:presLayoutVars>
      </dgm:prSet>
      <dgm:spPr/>
    </dgm:pt>
    <dgm:pt modelId="{7E9665C0-F594-4531-B9AD-850A949346D1}" type="pres">
      <dgm:prSet presAssocID="{2A8161DF-1C75-4CA6-A92F-4C35C4B26284}" presName="right_23_3" presStyleLbl="node1" presStyleIdx="2" presStyleCnt="5">
        <dgm:presLayoutVars>
          <dgm:bulletEnabled val="1"/>
        </dgm:presLayoutVars>
      </dgm:prSet>
      <dgm:spPr/>
    </dgm:pt>
    <dgm:pt modelId="{50E16A1F-7F45-4B3E-B702-AA09F2466F6A}" type="pres">
      <dgm:prSet presAssocID="{2A8161DF-1C75-4CA6-A92F-4C35C4B26284}" presName="left_23_1" presStyleLbl="node1" presStyleIdx="3" presStyleCnt="5">
        <dgm:presLayoutVars>
          <dgm:bulletEnabled val="1"/>
        </dgm:presLayoutVars>
      </dgm:prSet>
      <dgm:spPr/>
    </dgm:pt>
    <dgm:pt modelId="{0CEA88CF-7A61-4EC7-A9B7-6ABE1F5AB416}" type="pres">
      <dgm:prSet presAssocID="{2A8161DF-1C75-4CA6-A92F-4C35C4B26284}" presName="left_23_2" presStyleLbl="node1" presStyleIdx="4" presStyleCnt="5">
        <dgm:presLayoutVars>
          <dgm:bulletEnabled val="1"/>
        </dgm:presLayoutVars>
      </dgm:prSet>
      <dgm:spPr/>
    </dgm:pt>
  </dgm:ptLst>
  <dgm:cxnLst>
    <dgm:cxn modelId="{9C1DC70A-3234-4A3D-A354-E5D312FC2918}" srcId="{2A8161DF-1C75-4CA6-A92F-4C35C4B26284}" destId="{72795CEB-9241-4C2E-AA67-60E9E4ADAFD6}" srcOrd="0" destOrd="0" parTransId="{38D62AED-5E43-48DF-94B9-F12BE545DA6B}" sibTransId="{B807E8C3-864A-41A8-B4AE-03285E3FF1C4}"/>
    <dgm:cxn modelId="{AC64B019-9E92-4621-AB0E-3EAB1945792D}" type="presOf" srcId="{AAB7F063-0138-44B6-A601-6C1BBDE55A61}" destId="{4500B6F8-FCBA-4A59-A33E-B3E8FC1D6C9F}" srcOrd="0" destOrd="0" presId="urn:microsoft.com/office/officeart/2005/8/layout/balance1"/>
    <dgm:cxn modelId="{4871111B-FD61-45F9-9E88-D96164CF6749}" type="presOf" srcId="{64F6027F-9331-439E-BCB7-F77C67811DD5}" destId="{72A03073-CB7B-4BE6-AF15-12409E5A2A7F}" srcOrd="0" destOrd="0" presId="urn:microsoft.com/office/officeart/2005/8/layout/balance1"/>
    <dgm:cxn modelId="{A4E4381E-E4EC-40DF-998C-3437DF0C6C6C}" type="presOf" srcId="{72795CEB-9241-4C2E-AA67-60E9E4ADAFD6}" destId="{38943CEA-B1F4-4C5D-9200-3E260CC2F237}" srcOrd="0" destOrd="0" presId="urn:microsoft.com/office/officeart/2005/8/layout/balance1"/>
    <dgm:cxn modelId="{5F496021-6131-4E47-8B30-87D931618032}" srcId="{2A8161DF-1C75-4CA6-A92F-4C35C4B26284}" destId="{AAB7F063-0138-44B6-A601-6C1BBDE55A61}" srcOrd="1" destOrd="0" parTransId="{614A23E1-99C8-49FD-B1F9-2FB813BA4E5D}" sibTransId="{DEC9903E-B41E-4526-96D6-6A1A05934AC9}"/>
    <dgm:cxn modelId="{78580B2C-CC09-4CA8-A7E4-63E522255FDC}" srcId="{AAB7F063-0138-44B6-A601-6C1BBDE55A61}" destId="{E0CC7E65-2247-405B-9EFB-DC4288A18A0D}" srcOrd="2" destOrd="0" parTransId="{A9AFD2AE-91C2-43BD-A292-00F22DCFEF73}" sibTransId="{C37FC422-5490-45B0-8904-0BD212FAF510}"/>
    <dgm:cxn modelId="{97A87F45-3C7E-4529-9A2D-AB076B49D762}" srcId="{72795CEB-9241-4C2E-AA67-60E9E4ADAFD6}" destId="{1B41FD77-9770-417A-BD13-D4795C904E29}" srcOrd="1" destOrd="0" parTransId="{9C39BEF2-CD23-495B-9F55-D2F43447FDAB}" sibTransId="{282B9EDD-3C3D-4B25-B993-9C38ACBE300C}"/>
    <dgm:cxn modelId="{2AEDC865-0073-49D8-AEE9-A7F3EFF2DEF1}" type="presOf" srcId="{1B41FD77-9770-417A-BD13-D4795C904E29}" destId="{0CEA88CF-7A61-4EC7-A9B7-6ABE1F5AB416}" srcOrd="0" destOrd="0" presId="urn:microsoft.com/office/officeart/2005/8/layout/balance1"/>
    <dgm:cxn modelId="{3BEECE4F-C4A9-4784-9A16-C008F2038EE8}" type="presOf" srcId="{E0CC7E65-2247-405B-9EFB-DC4288A18A0D}" destId="{7E9665C0-F594-4531-B9AD-850A949346D1}" srcOrd="0" destOrd="0" presId="urn:microsoft.com/office/officeart/2005/8/layout/balance1"/>
    <dgm:cxn modelId="{A2DC2C73-8FB1-478C-91FD-F7CB2806F758}" type="presOf" srcId="{2A8161DF-1C75-4CA6-A92F-4C35C4B26284}" destId="{C5E3ECEF-B300-4DC5-8793-F362C5C2C471}" srcOrd="0" destOrd="0" presId="urn:microsoft.com/office/officeart/2005/8/layout/balance1"/>
    <dgm:cxn modelId="{E5CCCD55-FCD7-4D8A-9894-E4F44CEA42E9}" srcId="{AAB7F063-0138-44B6-A601-6C1BBDE55A61}" destId="{5F37B5BD-D35F-4EBF-9144-E4B0AE163F67}" srcOrd="0" destOrd="0" parTransId="{F1D6AAA5-C206-49C7-AAA0-B95C57EE8E22}" sibTransId="{F30CD35F-A89B-4478-A23C-928506F352B8}"/>
    <dgm:cxn modelId="{747A31AE-97A1-4063-8004-3BFF3610EDD6}" srcId="{72795CEB-9241-4C2E-AA67-60E9E4ADAFD6}" destId="{2FE96D31-BF7E-4752-9CB8-CCD42F767D8D}" srcOrd="0" destOrd="0" parTransId="{CCBE4D72-A498-4E0F-9510-0DDE039034EB}" sibTransId="{831E736D-4390-4EE0-B2D1-FA7061829A36}"/>
    <dgm:cxn modelId="{864AEFB9-1791-4541-A6D2-F1BB89EC2381}" srcId="{AAB7F063-0138-44B6-A601-6C1BBDE55A61}" destId="{64F6027F-9331-439E-BCB7-F77C67811DD5}" srcOrd="1" destOrd="0" parTransId="{146709F9-38F8-4525-85B3-C2A3BC07D6E8}" sibTransId="{0723C218-7E62-4896-B79A-910EF872F8D5}"/>
    <dgm:cxn modelId="{A10975D6-CA58-4B48-AC7F-1DA8679FE2F7}" type="presOf" srcId="{2FE96D31-BF7E-4752-9CB8-CCD42F767D8D}" destId="{50E16A1F-7F45-4B3E-B702-AA09F2466F6A}" srcOrd="0" destOrd="0" presId="urn:microsoft.com/office/officeart/2005/8/layout/balance1"/>
    <dgm:cxn modelId="{BC0BD7F8-93AC-4833-8290-E55B56AD400C}" type="presOf" srcId="{5F37B5BD-D35F-4EBF-9144-E4B0AE163F67}" destId="{13896870-71CE-46AC-AC79-CC8A4CE81BEF}" srcOrd="0" destOrd="0" presId="urn:microsoft.com/office/officeart/2005/8/layout/balance1"/>
    <dgm:cxn modelId="{3225BEBE-1374-40BB-B335-4A52491DE8E7}" type="presParOf" srcId="{C5E3ECEF-B300-4DC5-8793-F362C5C2C471}" destId="{2E6C10D9-99FB-46DB-85F3-368F181A6AEC}" srcOrd="0" destOrd="0" presId="urn:microsoft.com/office/officeart/2005/8/layout/balance1"/>
    <dgm:cxn modelId="{51E6EC2D-A1C5-44BA-BA94-2113B55D91BD}" type="presParOf" srcId="{C5E3ECEF-B300-4DC5-8793-F362C5C2C471}" destId="{7C59AA4B-939B-43C9-BFE8-7328CDE2C360}" srcOrd="1" destOrd="0" presId="urn:microsoft.com/office/officeart/2005/8/layout/balance1"/>
    <dgm:cxn modelId="{09F54EEF-4E8F-49A4-B020-83971A8F0599}" type="presParOf" srcId="{7C59AA4B-939B-43C9-BFE8-7328CDE2C360}" destId="{38943CEA-B1F4-4C5D-9200-3E260CC2F237}" srcOrd="0" destOrd="0" presId="urn:microsoft.com/office/officeart/2005/8/layout/balance1"/>
    <dgm:cxn modelId="{B4BF4790-2BD9-470F-A7A6-020674DA081D}" type="presParOf" srcId="{7C59AA4B-939B-43C9-BFE8-7328CDE2C360}" destId="{4500B6F8-FCBA-4A59-A33E-B3E8FC1D6C9F}" srcOrd="1" destOrd="0" presId="urn:microsoft.com/office/officeart/2005/8/layout/balance1"/>
    <dgm:cxn modelId="{5F3D0E92-B90E-4A34-B166-4A8FAB88E658}" type="presParOf" srcId="{C5E3ECEF-B300-4DC5-8793-F362C5C2C471}" destId="{0150DBE4-B5DF-45A1-B28C-D73EE10E9034}" srcOrd="2" destOrd="0" presId="urn:microsoft.com/office/officeart/2005/8/layout/balance1"/>
    <dgm:cxn modelId="{A0EE9797-D592-43C7-A96B-2DDFEBB1FE27}" type="presParOf" srcId="{0150DBE4-B5DF-45A1-B28C-D73EE10E9034}" destId="{96EC53BD-D4C0-4B19-9EEB-4923938B309C}" srcOrd="0" destOrd="0" presId="urn:microsoft.com/office/officeart/2005/8/layout/balance1"/>
    <dgm:cxn modelId="{46EFEAB8-E6E6-4646-AC79-C3E492045416}" type="presParOf" srcId="{0150DBE4-B5DF-45A1-B28C-D73EE10E9034}" destId="{588E1407-9E44-4862-9D5A-CEB59AE86E33}" srcOrd="1" destOrd="0" presId="urn:microsoft.com/office/officeart/2005/8/layout/balance1"/>
    <dgm:cxn modelId="{24A54DE2-1FF0-406B-AA17-8B2C22C35E70}" type="presParOf" srcId="{0150DBE4-B5DF-45A1-B28C-D73EE10E9034}" destId="{E000CDC2-85A3-4BE5-A5BE-B8A6E3B34E5F}" srcOrd="2" destOrd="0" presId="urn:microsoft.com/office/officeart/2005/8/layout/balance1"/>
    <dgm:cxn modelId="{5ED906AF-DC09-4FF6-A06F-87ED3B2D772D}" type="presParOf" srcId="{0150DBE4-B5DF-45A1-B28C-D73EE10E9034}" destId="{13896870-71CE-46AC-AC79-CC8A4CE81BEF}" srcOrd="3" destOrd="0" presId="urn:microsoft.com/office/officeart/2005/8/layout/balance1"/>
    <dgm:cxn modelId="{99A07FC7-D9F1-402E-9C34-1795EF643C03}" type="presParOf" srcId="{0150DBE4-B5DF-45A1-B28C-D73EE10E9034}" destId="{72A03073-CB7B-4BE6-AF15-12409E5A2A7F}" srcOrd="4" destOrd="0" presId="urn:microsoft.com/office/officeart/2005/8/layout/balance1"/>
    <dgm:cxn modelId="{09F881A0-E429-4FCF-9DD9-FCEACA0A6500}" type="presParOf" srcId="{0150DBE4-B5DF-45A1-B28C-D73EE10E9034}" destId="{7E9665C0-F594-4531-B9AD-850A949346D1}" srcOrd="5" destOrd="0" presId="urn:microsoft.com/office/officeart/2005/8/layout/balance1"/>
    <dgm:cxn modelId="{5A578BD7-CF13-44AF-A089-1DE57DF3A5E8}" type="presParOf" srcId="{0150DBE4-B5DF-45A1-B28C-D73EE10E9034}" destId="{50E16A1F-7F45-4B3E-B702-AA09F2466F6A}" srcOrd="6" destOrd="0" presId="urn:microsoft.com/office/officeart/2005/8/layout/balance1"/>
    <dgm:cxn modelId="{E9F246F3-ED32-4F27-8AB7-742D83C17ACD}" type="presParOf" srcId="{0150DBE4-B5DF-45A1-B28C-D73EE10E9034}" destId="{0CEA88CF-7A61-4EC7-A9B7-6ABE1F5AB416}"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BF3E7-89FE-4418-8D39-A7A80971DC5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A525DE4-D99F-4957-B079-0C1D52399FB5}">
      <dgm:prSet phldrT="[Text]"/>
      <dgm:spPr/>
      <dgm:t>
        <a:bodyPr/>
        <a:lstStyle/>
        <a:p>
          <a:r>
            <a:rPr lang="en-US" dirty="0"/>
            <a:t>1. Average pace forecast (simple regression)</a:t>
          </a:r>
        </a:p>
      </dgm:t>
    </dgm:pt>
    <dgm:pt modelId="{23FFCED9-D686-4382-A5D3-97D156DDCA4F}" type="parTrans" cxnId="{643325AB-1914-42DA-B848-8CBB4BA5844E}">
      <dgm:prSet/>
      <dgm:spPr/>
      <dgm:t>
        <a:bodyPr/>
        <a:lstStyle/>
        <a:p>
          <a:endParaRPr lang="en-US"/>
        </a:p>
      </dgm:t>
    </dgm:pt>
    <dgm:pt modelId="{82AF5C4C-5396-49CB-A9EF-256839D2F633}" type="sibTrans" cxnId="{643325AB-1914-42DA-B848-8CBB4BA5844E}">
      <dgm:prSet/>
      <dgm:spPr/>
      <dgm:t>
        <a:bodyPr/>
        <a:lstStyle/>
        <a:p>
          <a:endParaRPr lang="en-US"/>
        </a:p>
      </dgm:t>
    </dgm:pt>
    <dgm:pt modelId="{B5CDA11D-7A19-4F11-8F30-C66576B4028F}">
      <dgm:prSet phldrT="[Text]"/>
      <dgm:spPr/>
      <dgm:t>
        <a:bodyPr/>
        <a:lstStyle/>
        <a:p>
          <a:r>
            <a:rPr lang="en-US" dirty="0"/>
            <a:t>2. Pace estimate as a range (probabilistic forecast) </a:t>
          </a:r>
        </a:p>
      </dgm:t>
    </dgm:pt>
    <dgm:pt modelId="{4D5CEC6A-2753-4B2D-9B4C-3531FDCCC2B7}" type="parTrans" cxnId="{EF6307F3-D8C3-4BB9-ABCD-68667E59479F}">
      <dgm:prSet/>
      <dgm:spPr/>
      <dgm:t>
        <a:bodyPr/>
        <a:lstStyle/>
        <a:p>
          <a:endParaRPr lang="en-US"/>
        </a:p>
      </dgm:t>
    </dgm:pt>
    <dgm:pt modelId="{35DA3ED0-198C-4194-95EA-B6B946144A35}" type="sibTrans" cxnId="{EF6307F3-D8C3-4BB9-ABCD-68667E59479F}">
      <dgm:prSet/>
      <dgm:spPr/>
      <dgm:t>
        <a:bodyPr/>
        <a:lstStyle/>
        <a:p>
          <a:endParaRPr lang="en-US"/>
        </a:p>
      </dgm:t>
    </dgm:pt>
    <dgm:pt modelId="{DB790F31-C36F-4A3D-9812-9F992FEDC1D4}">
      <dgm:prSet phldrT="[Text]"/>
      <dgm:spPr/>
      <dgm:t>
        <a:bodyPr/>
        <a:lstStyle/>
        <a:p>
          <a:r>
            <a:rPr lang="en-US" dirty="0"/>
            <a:t>3. Pace Mathematical Distribution (probabilistic forecast)</a:t>
          </a:r>
        </a:p>
      </dgm:t>
    </dgm:pt>
    <dgm:pt modelId="{944D4751-D821-4DD1-8EC9-6E59AAE8824F}" type="parTrans" cxnId="{2FEFA445-7D41-4C0D-9621-CBA1EFC2BF4C}">
      <dgm:prSet/>
      <dgm:spPr/>
      <dgm:t>
        <a:bodyPr/>
        <a:lstStyle/>
        <a:p>
          <a:endParaRPr lang="en-US"/>
        </a:p>
      </dgm:t>
    </dgm:pt>
    <dgm:pt modelId="{5CF118DE-21B8-499B-81C5-14B2CB9B3CF9}" type="sibTrans" cxnId="{2FEFA445-7D41-4C0D-9621-CBA1EFC2BF4C}">
      <dgm:prSet/>
      <dgm:spPr/>
      <dgm:t>
        <a:bodyPr/>
        <a:lstStyle/>
        <a:p>
          <a:endParaRPr lang="en-US"/>
        </a:p>
      </dgm:t>
    </dgm:pt>
    <dgm:pt modelId="{81C228E1-DBD1-4C1A-8F77-5F1C9AEAD8C2}">
      <dgm:prSet phldrT="[Text]"/>
      <dgm:spPr/>
      <dgm:t>
        <a:bodyPr/>
        <a:lstStyle/>
        <a:p>
          <a:r>
            <a:rPr lang="en-US" dirty="0"/>
            <a:t>4. Pace Historical Data Distribution (probabilistic forecast)</a:t>
          </a:r>
        </a:p>
      </dgm:t>
    </dgm:pt>
    <dgm:pt modelId="{93B7895C-B685-4D39-9BA6-F85363EAF678}" type="parTrans" cxnId="{0BDFE217-FD08-41D7-9312-8637D055BEFB}">
      <dgm:prSet/>
      <dgm:spPr/>
      <dgm:t>
        <a:bodyPr/>
        <a:lstStyle/>
        <a:p>
          <a:endParaRPr lang="en-US"/>
        </a:p>
      </dgm:t>
    </dgm:pt>
    <dgm:pt modelId="{8E6F8CFA-6693-4403-BB44-D281E2CDA596}" type="sibTrans" cxnId="{0BDFE217-FD08-41D7-9312-8637D055BEFB}">
      <dgm:prSet/>
      <dgm:spPr/>
      <dgm:t>
        <a:bodyPr/>
        <a:lstStyle/>
        <a:p>
          <a:endParaRPr lang="en-US"/>
        </a:p>
      </dgm:t>
    </dgm:pt>
    <dgm:pt modelId="{0381E1DD-CFA0-43E0-93D6-9546B7C6F511}">
      <dgm:prSet phldrT="[Text]"/>
      <dgm:spPr/>
      <dgm:t>
        <a:bodyPr/>
        <a:lstStyle/>
        <a:p>
          <a:r>
            <a:rPr lang="en-US" dirty="0"/>
            <a:t>5. System simulation probabilistic forecast</a:t>
          </a:r>
        </a:p>
      </dgm:t>
    </dgm:pt>
    <dgm:pt modelId="{1BBD3D91-1F0F-4F56-859C-D055B59E6705}" type="parTrans" cxnId="{F42C6CEC-103A-4304-9B9E-A44643C27A8C}">
      <dgm:prSet/>
      <dgm:spPr/>
      <dgm:t>
        <a:bodyPr/>
        <a:lstStyle/>
        <a:p>
          <a:endParaRPr lang="en-US"/>
        </a:p>
      </dgm:t>
    </dgm:pt>
    <dgm:pt modelId="{056ABEC6-90C8-4671-91FA-F9F18C8ED2D3}" type="sibTrans" cxnId="{F42C6CEC-103A-4304-9B9E-A44643C27A8C}">
      <dgm:prSet/>
      <dgm:spPr/>
      <dgm:t>
        <a:bodyPr/>
        <a:lstStyle/>
        <a:p>
          <a:endParaRPr lang="en-US"/>
        </a:p>
      </dgm:t>
    </dgm:pt>
    <dgm:pt modelId="{0CF2F2C6-1FBF-410E-92D9-48701459124A}" type="pres">
      <dgm:prSet presAssocID="{19FBF3E7-89FE-4418-8D39-A7A80971DC57}" presName="rootnode" presStyleCnt="0">
        <dgm:presLayoutVars>
          <dgm:chMax/>
          <dgm:chPref/>
          <dgm:dir/>
          <dgm:animLvl val="lvl"/>
        </dgm:presLayoutVars>
      </dgm:prSet>
      <dgm:spPr/>
    </dgm:pt>
    <dgm:pt modelId="{AF05B9C8-CC83-4E64-84F0-074EC049F6F3}" type="pres">
      <dgm:prSet presAssocID="{4A525DE4-D99F-4957-B079-0C1D52399FB5}" presName="composite" presStyleCnt="0"/>
      <dgm:spPr/>
    </dgm:pt>
    <dgm:pt modelId="{C2B7DF44-8A51-41D4-881A-0B5491965831}" type="pres">
      <dgm:prSet presAssocID="{4A525DE4-D99F-4957-B079-0C1D52399FB5}" presName="LShape" presStyleLbl="alignNode1" presStyleIdx="0" presStyleCnt="9"/>
      <dgm:spPr/>
    </dgm:pt>
    <dgm:pt modelId="{40A81EAC-89F6-4F56-91D7-81820DD138FD}" type="pres">
      <dgm:prSet presAssocID="{4A525DE4-D99F-4957-B079-0C1D52399FB5}" presName="ParentText" presStyleLbl="revTx" presStyleIdx="0" presStyleCnt="5">
        <dgm:presLayoutVars>
          <dgm:chMax val="0"/>
          <dgm:chPref val="0"/>
          <dgm:bulletEnabled val="1"/>
        </dgm:presLayoutVars>
      </dgm:prSet>
      <dgm:spPr/>
    </dgm:pt>
    <dgm:pt modelId="{A9F169A7-9347-4934-A18B-FF4A968AED7D}" type="pres">
      <dgm:prSet presAssocID="{4A525DE4-D99F-4957-B079-0C1D52399FB5}" presName="Triangle" presStyleLbl="alignNode1" presStyleIdx="1" presStyleCnt="9"/>
      <dgm:spPr/>
    </dgm:pt>
    <dgm:pt modelId="{008EFBF7-3371-40CE-BD52-A89D39E16DAB}" type="pres">
      <dgm:prSet presAssocID="{82AF5C4C-5396-49CB-A9EF-256839D2F633}" presName="sibTrans" presStyleCnt="0"/>
      <dgm:spPr/>
    </dgm:pt>
    <dgm:pt modelId="{BB622561-E978-42FE-9479-F6FC181FAFFC}" type="pres">
      <dgm:prSet presAssocID="{82AF5C4C-5396-49CB-A9EF-256839D2F633}" presName="space" presStyleCnt="0"/>
      <dgm:spPr/>
    </dgm:pt>
    <dgm:pt modelId="{E366A5AD-B1B5-4296-A639-2BED0AC8C5CD}" type="pres">
      <dgm:prSet presAssocID="{B5CDA11D-7A19-4F11-8F30-C66576B4028F}" presName="composite" presStyleCnt="0"/>
      <dgm:spPr/>
    </dgm:pt>
    <dgm:pt modelId="{49CAEB74-2D77-4A21-9EBB-269302918254}" type="pres">
      <dgm:prSet presAssocID="{B5CDA11D-7A19-4F11-8F30-C66576B4028F}" presName="LShape" presStyleLbl="alignNode1" presStyleIdx="2" presStyleCnt="9"/>
      <dgm:spPr/>
    </dgm:pt>
    <dgm:pt modelId="{35A82211-48E3-449B-8DF2-4EA4A97381A8}" type="pres">
      <dgm:prSet presAssocID="{B5CDA11D-7A19-4F11-8F30-C66576B4028F}" presName="ParentText" presStyleLbl="revTx" presStyleIdx="1" presStyleCnt="5">
        <dgm:presLayoutVars>
          <dgm:chMax val="0"/>
          <dgm:chPref val="0"/>
          <dgm:bulletEnabled val="1"/>
        </dgm:presLayoutVars>
      </dgm:prSet>
      <dgm:spPr/>
    </dgm:pt>
    <dgm:pt modelId="{18B663A7-54E8-472A-9FA7-055C6C661E40}" type="pres">
      <dgm:prSet presAssocID="{B5CDA11D-7A19-4F11-8F30-C66576B4028F}" presName="Triangle" presStyleLbl="alignNode1" presStyleIdx="3" presStyleCnt="9"/>
      <dgm:spPr/>
    </dgm:pt>
    <dgm:pt modelId="{10B27561-A5C4-4EEB-96EC-D964E4E784E1}" type="pres">
      <dgm:prSet presAssocID="{35DA3ED0-198C-4194-95EA-B6B946144A35}" presName="sibTrans" presStyleCnt="0"/>
      <dgm:spPr/>
    </dgm:pt>
    <dgm:pt modelId="{FD322CD6-80F2-4314-AADA-F6B451100111}" type="pres">
      <dgm:prSet presAssocID="{35DA3ED0-198C-4194-95EA-B6B946144A35}" presName="space" presStyleCnt="0"/>
      <dgm:spPr/>
    </dgm:pt>
    <dgm:pt modelId="{573A89D7-1417-4AD5-9CBB-548E6035751C}" type="pres">
      <dgm:prSet presAssocID="{DB790F31-C36F-4A3D-9812-9F992FEDC1D4}" presName="composite" presStyleCnt="0"/>
      <dgm:spPr/>
    </dgm:pt>
    <dgm:pt modelId="{A29F46D4-5729-46F4-BC60-51CF31FAEBC2}" type="pres">
      <dgm:prSet presAssocID="{DB790F31-C36F-4A3D-9812-9F992FEDC1D4}" presName="LShape" presStyleLbl="alignNode1" presStyleIdx="4" presStyleCnt="9"/>
      <dgm:spPr/>
    </dgm:pt>
    <dgm:pt modelId="{5B108719-6F3D-40EA-9B27-711FAC5A941C}" type="pres">
      <dgm:prSet presAssocID="{DB790F31-C36F-4A3D-9812-9F992FEDC1D4}" presName="ParentText" presStyleLbl="revTx" presStyleIdx="2" presStyleCnt="5">
        <dgm:presLayoutVars>
          <dgm:chMax val="0"/>
          <dgm:chPref val="0"/>
          <dgm:bulletEnabled val="1"/>
        </dgm:presLayoutVars>
      </dgm:prSet>
      <dgm:spPr/>
    </dgm:pt>
    <dgm:pt modelId="{E0E8F06C-67C9-4D2E-8F89-5ACFE0674DEB}" type="pres">
      <dgm:prSet presAssocID="{DB790F31-C36F-4A3D-9812-9F992FEDC1D4}" presName="Triangle" presStyleLbl="alignNode1" presStyleIdx="5" presStyleCnt="9"/>
      <dgm:spPr/>
    </dgm:pt>
    <dgm:pt modelId="{5F4F88DE-64E6-4002-A0A6-0836D88F9242}" type="pres">
      <dgm:prSet presAssocID="{5CF118DE-21B8-499B-81C5-14B2CB9B3CF9}" presName="sibTrans" presStyleCnt="0"/>
      <dgm:spPr/>
    </dgm:pt>
    <dgm:pt modelId="{C14BB7F7-855B-4EB7-888F-B00D7F477E09}" type="pres">
      <dgm:prSet presAssocID="{5CF118DE-21B8-499B-81C5-14B2CB9B3CF9}" presName="space" presStyleCnt="0"/>
      <dgm:spPr/>
    </dgm:pt>
    <dgm:pt modelId="{F4CAA189-0E56-434A-BF6D-1FD74D983D10}" type="pres">
      <dgm:prSet presAssocID="{81C228E1-DBD1-4C1A-8F77-5F1C9AEAD8C2}" presName="composite" presStyleCnt="0"/>
      <dgm:spPr/>
    </dgm:pt>
    <dgm:pt modelId="{DEB8C052-61D8-43C8-B8C7-E5396812FBB6}" type="pres">
      <dgm:prSet presAssocID="{81C228E1-DBD1-4C1A-8F77-5F1C9AEAD8C2}" presName="LShape" presStyleLbl="alignNode1" presStyleIdx="6" presStyleCnt="9"/>
      <dgm:spPr/>
    </dgm:pt>
    <dgm:pt modelId="{53559CF0-9933-442B-BED4-88696CFADDC2}" type="pres">
      <dgm:prSet presAssocID="{81C228E1-DBD1-4C1A-8F77-5F1C9AEAD8C2}" presName="ParentText" presStyleLbl="revTx" presStyleIdx="3" presStyleCnt="5">
        <dgm:presLayoutVars>
          <dgm:chMax val="0"/>
          <dgm:chPref val="0"/>
          <dgm:bulletEnabled val="1"/>
        </dgm:presLayoutVars>
      </dgm:prSet>
      <dgm:spPr/>
    </dgm:pt>
    <dgm:pt modelId="{15387602-CE58-457E-82A9-410C978B5167}" type="pres">
      <dgm:prSet presAssocID="{81C228E1-DBD1-4C1A-8F77-5F1C9AEAD8C2}" presName="Triangle" presStyleLbl="alignNode1" presStyleIdx="7" presStyleCnt="9"/>
      <dgm:spPr/>
    </dgm:pt>
    <dgm:pt modelId="{98D6D6B5-44BF-44C4-A24E-FE0E9A9E67FC}" type="pres">
      <dgm:prSet presAssocID="{8E6F8CFA-6693-4403-BB44-D281E2CDA596}" presName="sibTrans" presStyleCnt="0"/>
      <dgm:spPr/>
    </dgm:pt>
    <dgm:pt modelId="{FBABC067-E66D-4839-8A21-DC80522C7164}" type="pres">
      <dgm:prSet presAssocID="{8E6F8CFA-6693-4403-BB44-D281E2CDA596}" presName="space" presStyleCnt="0"/>
      <dgm:spPr/>
    </dgm:pt>
    <dgm:pt modelId="{9DB3C458-7AB0-44F5-9D32-78DB84765BBD}" type="pres">
      <dgm:prSet presAssocID="{0381E1DD-CFA0-43E0-93D6-9546B7C6F511}" presName="composite" presStyleCnt="0"/>
      <dgm:spPr/>
    </dgm:pt>
    <dgm:pt modelId="{DB69CDC6-6D50-4940-817A-FE7E2C95AB40}" type="pres">
      <dgm:prSet presAssocID="{0381E1DD-CFA0-43E0-93D6-9546B7C6F511}" presName="LShape" presStyleLbl="alignNode1" presStyleIdx="8" presStyleCnt="9"/>
      <dgm:spPr/>
    </dgm:pt>
    <dgm:pt modelId="{6DA02D12-F40D-4C0B-AAB5-B2AE07BAFD05}" type="pres">
      <dgm:prSet presAssocID="{0381E1DD-CFA0-43E0-93D6-9546B7C6F511}" presName="ParentText" presStyleLbl="revTx" presStyleIdx="4" presStyleCnt="5">
        <dgm:presLayoutVars>
          <dgm:chMax val="0"/>
          <dgm:chPref val="0"/>
          <dgm:bulletEnabled val="1"/>
        </dgm:presLayoutVars>
      </dgm:prSet>
      <dgm:spPr/>
    </dgm:pt>
  </dgm:ptLst>
  <dgm:cxnLst>
    <dgm:cxn modelId="{0BCC1109-03E5-4EEC-89AD-C94BB5A2BBE6}" type="presOf" srcId="{81C228E1-DBD1-4C1A-8F77-5F1C9AEAD8C2}" destId="{53559CF0-9933-442B-BED4-88696CFADDC2}" srcOrd="0" destOrd="0" presId="urn:microsoft.com/office/officeart/2009/3/layout/StepUpProcess"/>
    <dgm:cxn modelId="{7CD3E312-0157-4ACC-B85D-419BB348FF66}" type="presOf" srcId="{DB790F31-C36F-4A3D-9812-9F992FEDC1D4}" destId="{5B108719-6F3D-40EA-9B27-711FAC5A941C}" srcOrd="0" destOrd="0" presId="urn:microsoft.com/office/officeart/2009/3/layout/StepUpProcess"/>
    <dgm:cxn modelId="{0BDFE217-FD08-41D7-9312-8637D055BEFB}" srcId="{19FBF3E7-89FE-4418-8D39-A7A80971DC57}" destId="{81C228E1-DBD1-4C1A-8F77-5F1C9AEAD8C2}" srcOrd="3" destOrd="0" parTransId="{93B7895C-B685-4D39-9BA6-F85363EAF678}" sibTransId="{8E6F8CFA-6693-4403-BB44-D281E2CDA596}"/>
    <dgm:cxn modelId="{75FDAE26-14C0-44EE-AC31-83D398FE5C43}" type="presOf" srcId="{B5CDA11D-7A19-4F11-8F30-C66576B4028F}" destId="{35A82211-48E3-449B-8DF2-4EA4A97381A8}" srcOrd="0" destOrd="0" presId="urn:microsoft.com/office/officeart/2009/3/layout/StepUpProcess"/>
    <dgm:cxn modelId="{2FEFA445-7D41-4C0D-9621-CBA1EFC2BF4C}" srcId="{19FBF3E7-89FE-4418-8D39-A7A80971DC57}" destId="{DB790F31-C36F-4A3D-9812-9F992FEDC1D4}" srcOrd="2" destOrd="0" parTransId="{944D4751-D821-4DD1-8EC9-6E59AAE8824F}" sibTransId="{5CF118DE-21B8-499B-81C5-14B2CB9B3CF9}"/>
    <dgm:cxn modelId="{5640DC86-2A93-4933-8E21-450F8A13789C}" type="presOf" srcId="{0381E1DD-CFA0-43E0-93D6-9546B7C6F511}" destId="{6DA02D12-F40D-4C0B-AAB5-B2AE07BAFD05}" srcOrd="0" destOrd="0" presId="urn:microsoft.com/office/officeart/2009/3/layout/StepUpProcess"/>
    <dgm:cxn modelId="{643325AB-1914-42DA-B848-8CBB4BA5844E}" srcId="{19FBF3E7-89FE-4418-8D39-A7A80971DC57}" destId="{4A525DE4-D99F-4957-B079-0C1D52399FB5}" srcOrd="0" destOrd="0" parTransId="{23FFCED9-D686-4382-A5D3-97D156DDCA4F}" sibTransId="{82AF5C4C-5396-49CB-A9EF-256839D2F633}"/>
    <dgm:cxn modelId="{E29514D5-B777-410D-8B0E-DF3A0015353A}" type="presOf" srcId="{4A525DE4-D99F-4957-B079-0C1D52399FB5}" destId="{40A81EAC-89F6-4F56-91D7-81820DD138FD}" srcOrd="0" destOrd="0" presId="urn:microsoft.com/office/officeart/2009/3/layout/StepUpProcess"/>
    <dgm:cxn modelId="{0FB83DE0-ADDD-4D58-A767-FFC5079251B3}" type="presOf" srcId="{19FBF3E7-89FE-4418-8D39-A7A80971DC57}" destId="{0CF2F2C6-1FBF-410E-92D9-48701459124A}" srcOrd="0" destOrd="0" presId="urn:microsoft.com/office/officeart/2009/3/layout/StepUpProcess"/>
    <dgm:cxn modelId="{F42C6CEC-103A-4304-9B9E-A44643C27A8C}" srcId="{19FBF3E7-89FE-4418-8D39-A7A80971DC57}" destId="{0381E1DD-CFA0-43E0-93D6-9546B7C6F511}" srcOrd="4" destOrd="0" parTransId="{1BBD3D91-1F0F-4F56-859C-D055B59E6705}" sibTransId="{056ABEC6-90C8-4671-91FA-F9F18C8ED2D3}"/>
    <dgm:cxn modelId="{EF6307F3-D8C3-4BB9-ABCD-68667E59479F}" srcId="{19FBF3E7-89FE-4418-8D39-A7A80971DC57}" destId="{B5CDA11D-7A19-4F11-8F30-C66576B4028F}" srcOrd="1" destOrd="0" parTransId="{4D5CEC6A-2753-4B2D-9B4C-3531FDCCC2B7}" sibTransId="{35DA3ED0-198C-4194-95EA-B6B946144A35}"/>
    <dgm:cxn modelId="{677EAAC4-BD13-47BE-A014-C7991C5E1D40}" type="presParOf" srcId="{0CF2F2C6-1FBF-410E-92D9-48701459124A}" destId="{AF05B9C8-CC83-4E64-84F0-074EC049F6F3}" srcOrd="0" destOrd="0" presId="urn:microsoft.com/office/officeart/2009/3/layout/StepUpProcess"/>
    <dgm:cxn modelId="{16752DC7-B5D6-4853-B866-AC7A1CE4803C}" type="presParOf" srcId="{AF05B9C8-CC83-4E64-84F0-074EC049F6F3}" destId="{C2B7DF44-8A51-41D4-881A-0B5491965831}" srcOrd="0" destOrd="0" presId="urn:microsoft.com/office/officeart/2009/3/layout/StepUpProcess"/>
    <dgm:cxn modelId="{D92F015F-95DB-4E6D-8700-C8BCFE3F8C22}" type="presParOf" srcId="{AF05B9C8-CC83-4E64-84F0-074EC049F6F3}" destId="{40A81EAC-89F6-4F56-91D7-81820DD138FD}" srcOrd="1" destOrd="0" presId="urn:microsoft.com/office/officeart/2009/3/layout/StepUpProcess"/>
    <dgm:cxn modelId="{303C3223-1BCF-4788-AB98-F07FF536F62F}" type="presParOf" srcId="{AF05B9C8-CC83-4E64-84F0-074EC049F6F3}" destId="{A9F169A7-9347-4934-A18B-FF4A968AED7D}" srcOrd="2" destOrd="0" presId="urn:microsoft.com/office/officeart/2009/3/layout/StepUpProcess"/>
    <dgm:cxn modelId="{00A163BD-766B-4956-BB3C-447EF0301354}" type="presParOf" srcId="{0CF2F2C6-1FBF-410E-92D9-48701459124A}" destId="{008EFBF7-3371-40CE-BD52-A89D39E16DAB}" srcOrd="1" destOrd="0" presId="urn:microsoft.com/office/officeart/2009/3/layout/StepUpProcess"/>
    <dgm:cxn modelId="{E1BA1713-F013-49E0-A005-8F41C995E21C}" type="presParOf" srcId="{008EFBF7-3371-40CE-BD52-A89D39E16DAB}" destId="{BB622561-E978-42FE-9479-F6FC181FAFFC}" srcOrd="0" destOrd="0" presId="urn:microsoft.com/office/officeart/2009/3/layout/StepUpProcess"/>
    <dgm:cxn modelId="{A358FBBF-3E16-4D13-BAAA-E92134996E5A}" type="presParOf" srcId="{0CF2F2C6-1FBF-410E-92D9-48701459124A}" destId="{E366A5AD-B1B5-4296-A639-2BED0AC8C5CD}" srcOrd="2" destOrd="0" presId="urn:microsoft.com/office/officeart/2009/3/layout/StepUpProcess"/>
    <dgm:cxn modelId="{5BE09A95-2CED-48F0-A67C-DE1728B99CA1}" type="presParOf" srcId="{E366A5AD-B1B5-4296-A639-2BED0AC8C5CD}" destId="{49CAEB74-2D77-4A21-9EBB-269302918254}" srcOrd="0" destOrd="0" presId="urn:microsoft.com/office/officeart/2009/3/layout/StepUpProcess"/>
    <dgm:cxn modelId="{981CD0AE-7DA0-4779-9929-9A8B8F8A5450}" type="presParOf" srcId="{E366A5AD-B1B5-4296-A639-2BED0AC8C5CD}" destId="{35A82211-48E3-449B-8DF2-4EA4A97381A8}" srcOrd="1" destOrd="0" presId="urn:microsoft.com/office/officeart/2009/3/layout/StepUpProcess"/>
    <dgm:cxn modelId="{CC965ECE-9838-47D2-88AC-59ED508393D8}" type="presParOf" srcId="{E366A5AD-B1B5-4296-A639-2BED0AC8C5CD}" destId="{18B663A7-54E8-472A-9FA7-055C6C661E40}" srcOrd="2" destOrd="0" presId="urn:microsoft.com/office/officeart/2009/3/layout/StepUpProcess"/>
    <dgm:cxn modelId="{66076BFE-D1AD-45E8-B2A6-A31371C08990}" type="presParOf" srcId="{0CF2F2C6-1FBF-410E-92D9-48701459124A}" destId="{10B27561-A5C4-4EEB-96EC-D964E4E784E1}" srcOrd="3" destOrd="0" presId="urn:microsoft.com/office/officeart/2009/3/layout/StepUpProcess"/>
    <dgm:cxn modelId="{FBE0FAB7-2B12-4CD5-8D7D-513101C52D88}" type="presParOf" srcId="{10B27561-A5C4-4EEB-96EC-D964E4E784E1}" destId="{FD322CD6-80F2-4314-AADA-F6B451100111}" srcOrd="0" destOrd="0" presId="urn:microsoft.com/office/officeart/2009/3/layout/StepUpProcess"/>
    <dgm:cxn modelId="{A9C43E00-05F0-457B-9725-FE5C22B53680}" type="presParOf" srcId="{0CF2F2C6-1FBF-410E-92D9-48701459124A}" destId="{573A89D7-1417-4AD5-9CBB-548E6035751C}" srcOrd="4" destOrd="0" presId="urn:microsoft.com/office/officeart/2009/3/layout/StepUpProcess"/>
    <dgm:cxn modelId="{1EB7674A-82FC-46EB-9492-F73DCB782C53}" type="presParOf" srcId="{573A89D7-1417-4AD5-9CBB-548E6035751C}" destId="{A29F46D4-5729-46F4-BC60-51CF31FAEBC2}" srcOrd="0" destOrd="0" presId="urn:microsoft.com/office/officeart/2009/3/layout/StepUpProcess"/>
    <dgm:cxn modelId="{6402C899-3B09-43AC-A053-9E2BF415AA96}" type="presParOf" srcId="{573A89D7-1417-4AD5-9CBB-548E6035751C}" destId="{5B108719-6F3D-40EA-9B27-711FAC5A941C}" srcOrd="1" destOrd="0" presId="urn:microsoft.com/office/officeart/2009/3/layout/StepUpProcess"/>
    <dgm:cxn modelId="{65E98959-4B39-4AA4-9584-DF729966AF9F}" type="presParOf" srcId="{573A89D7-1417-4AD5-9CBB-548E6035751C}" destId="{E0E8F06C-67C9-4D2E-8F89-5ACFE0674DEB}" srcOrd="2" destOrd="0" presId="urn:microsoft.com/office/officeart/2009/3/layout/StepUpProcess"/>
    <dgm:cxn modelId="{61394BA5-994E-4280-9FE4-024D567A367D}" type="presParOf" srcId="{0CF2F2C6-1FBF-410E-92D9-48701459124A}" destId="{5F4F88DE-64E6-4002-A0A6-0836D88F9242}" srcOrd="5" destOrd="0" presId="urn:microsoft.com/office/officeart/2009/3/layout/StepUpProcess"/>
    <dgm:cxn modelId="{432F6110-22FA-4B85-92AE-5C7DFC028704}" type="presParOf" srcId="{5F4F88DE-64E6-4002-A0A6-0836D88F9242}" destId="{C14BB7F7-855B-4EB7-888F-B00D7F477E09}" srcOrd="0" destOrd="0" presId="urn:microsoft.com/office/officeart/2009/3/layout/StepUpProcess"/>
    <dgm:cxn modelId="{B3928C08-159F-46AF-9058-E021D8D075A3}" type="presParOf" srcId="{0CF2F2C6-1FBF-410E-92D9-48701459124A}" destId="{F4CAA189-0E56-434A-BF6D-1FD74D983D10}" srcOrd="6" destOrd="0" presId="urn:microsoft.com/office/officeart/2009/3/layout/StepUpProcess"/>
    <dgm:cxn modelId="{2D550C3D-91FA-4EE3-8575-3967EFB1A884}" type="presParOf" srcId="{F4CAA189-0E56-434A-BF6D-1FD74D983D10}" destId="{DEB8C052-61D8-43C8-B8C7-E5396812FBB6}" srcOrd="0" destOrd="0" presId="urn:microsoft.com/office/officeart/2009/3/layout/StepUpProcess"/>
    <dgm:cxn modelId="{220F5B41-890D-4ECB-81BE-531314C8F9A3}" type="presParOf" srcId="{F4CAA189-0E56-434A-BF6D-1FD74D983D10}" destId="{53559CF0-9933-442B-BED4-88696CFADDC2}" srcOrd="1" destOrd="0" presId="urn:microsoft.com/office/officeart/2009/3/layout/StepUpProcess"/>
    <dgm:cxn modelId="{EDE89B10-ADA8-4C9D-AF72-5B2B813B2129}" type="presParOf" srcId="{F4CAA189-0E56-434A-BF6D-1FD74D983D10}" destId="{15387602-CE58-457E-82A9-410C978B5167}" srcOrd="2" destOrd="0" presId="urn:microsoft.com/office/officeart/2009/3/layout/StepUpProcess"/>
    <dgm:cxn modelId="{9038ED2C-734C-4B43-B741-ACE69FF400F6}" type="presParOf" srcId="{0CF2F2C6-1FBF-410E-92D9-48701459124A}" destId="{98D6D6B5-44BF-44C4-A24E-FE0E9A9E67FC}" srcOrd="7" destOrd="0" presId="urn:microsoft.com/office/officeart/2009/3/layout/StepUpProcess"/>
    <dgm:cxn modelId="{2A83B63C-9AD1-45CE-A97C-CDFDB703C522}" type="presParOf" srcId="{98D6D6B5-44BF-44C4-A24E-FE0E9A9E67FC}" destId="{FBABC067-E66D-4839-8A21-DC80522C7164}" srcOrd="0" destOrd="0" presId="urn:microsoft.com/office/officeart/2009/3/layout/StepUpProcess"/>
    <dgm:cxn modelId="{278EB080-F5AD-4D95-8694-49150F8CFEB7}" type="presParOf" srcId="{0CF2F2C6-1FBF-410E-92D9-48701459124A}" destId="{9DB3C458-7AB0-44F5-9D32-78DB84765BBD}" srcOrd="8" destOrd="0" presId="urn:microsoft.com/office/officeart/2009/3/layout/StepUpProcess"/>
    <dgm:cxn modelId="{F2A6C2AF-DC88-49D2-B7AF-D25A7983150E}" type="presParOf" srcId="{9DB3C458-7AB0-44F5-9D32-78DB84765BBD}" destId="{DB69CDC6-6D50-4940-817A-FE7E2C95AB40}" srcOrd="0" destOrd="0" presId="urn:microsoft.com/office/officeart/2009/3/layout/StepUpProcess"/>
    <dgm:cxn modelId="{BE0D9238-1779-4D69-8F78-E01CF3EB5F02}" type="presParOf" srcId="{9DB3C458-7AB0-44F5-9D32-78DB84765BBD}" destId="{6DA02D12-F40D-4C0B-AAB5-B2AE07BAFD0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FB5E52-D0A9-4363-B369-D059E57C498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C788DF3-4ABC-4727-B0B6-9C700E83662B}">
      <dgm:prSet phldrT="[Text]"/>
      <dgm:spPr/>
      <dgm:t>
        <a:bodyPr/>
        <a:lstStyle/>
        <a:p>
          <a:r>
            <a:rPr lang="en-US" dirty="0"/>
            <a:t>Model</a:t>
          </a:r>
        </a:p>
      </dgm:t>
    </dgm:pt>
    <dgm:pt modelId="{05F70E4C-FB49-4046-A638-A78EEF1E3D09}" type="parTrans" cxnId="{1DF04A5C-40B2-4A3F-8021-F62A73C3ED7F}">
      <dgm:prSet/>
      <dgm:spPr/>
      <dgm:t>
        <a:bodyPr/>
        <a:lstStyle/>
        <a:p>
          <a:endParaRPr lang="en-US"/>
        </a:p>
      </dgm:t>
    </dgm:pt>
    <dgm:pt modelId="{85691839-3F04-4FE7-A273-CBBAC715A73D}" type="sibTrans" cxnId="{1DF04A5C-40B2-4A3F-8021-F62A73C3ED7F}">
      <dgm:prSet/>
      <dgm:spPr/>
      <dgm:t>
        <a:bodyPr/>
        <a:lstStyle/>
        <a:p>
          <a:endParaRPr lang="en-US"/>
        </a:p>
      </dgm:t>
    </dgm:pt>
    <dgm:pt modelId="{3CB83AFD-4971-4C3A-B54C-AF7DDDA1C573}">
      <dgm:prSet phldrT="[Text]"/>
      <dgm:spPr/>
      <dgm:t>
        <a:bodyPr/>
        <a:lstStyle/>
        <a:p>
          <a:r>
            <a:rPr lang="en-US" dirty="0"/>
            <a:t>Compare Reality</a:t>
          </a:r>
        </a:p>
      </dgm:t>
    </dgm:pt>
    <dgm:pt modelId="{8759390F-00AC-454D-A0FF-5AD5E1BDBEEB}" type="parTrans" cxnId="{BE5C74C7-307A-4A0E-A541-A335BEFFF7FA}">
      <dgm:prSet/>
      <dgm:spPr/>
      <dgm:t>
        <a:bodyPr/>
        <a:lstStyle/>
        <a:p>
          <a:endParaRPr lang="en-US"/>
        </a:p>
      </dgm:t>
    </dgm:pt>
    <dgm:pt modelId="{4F13D93C-FB5D-4514-83CF-725004763940}" type="sibTrans" cxnId="{BE5C74C7-307A-4A0E-A541-A335BEFFF7FA}">
      <dgm:prSet/>
      <dgm:spPr/>
      <dgm:t>
        <a:bodyPr/>
        <a:lstStyle/>
        <a:p>
          <a:endParaRPr lang="en-US"/>
        </a:p>
      </dgm:t>
    </dgm:pt>
    <dgm:pt modelId="{AB429BA1-B95D-4379-9BF1-FD87BF5A450C}">
      <dgm:prSet phldrT="[Text]"/>
      <dgm:spPr/>
      <dgm:t>
        <a:bodyPr/>
        <a:lstStyle/>
        <a:p>
          <a:r>
            <a:rPr lang="en-US"/>
            <a:t>Forecast</a:t>
          </a:r>
          <a:endParaRPr lang="en-US" dirty="0"/>
        </a:p>
      </dgm:t>
    </dgm:pt>
    <dgm:pt modelId="{826FF848-3597-4575-BDFE-51FCF9495186}" type="parTrans" cxnId="{0D064A11-83CC-4C43-85A1-C24FD00670A3}">
      <dgm:prSet/>
      <dgm:spPr/>
      <dgm:t>
        <a:bodyPr/>
        <a:lstStyle/>
        <a:p>
          <a:endParaRPr lang="en-US"/>
        </a:p>
      </dgm:t>
    </dgm:pt>
    <dgm:pt modelId="{39D2A3EE-7BC6-4C1B-968E-3383A1DF83C2}" type="sibTrans" cxnId="{0D064A11-83CC-4C43-85A1-C24FD00670A3}">
      <dgm:prSet/>
      <dgm:spPr/>
      <dgm:t>
        <a:bodyPr/>
        <a:lstStyle/>
        <a:p>
          <a:endParaRPr lang="en-US"/>
        </a:p>
      </dgm:t>
    </dgm:pt>
    <dgm:pt modelId="{22008FC3-1690-4B80-AB60-7ACE4D1BB9B8}" type="pres">
      <dgm:prSet presAssocID="{2BFB5E52-D0A9-4363-B369-D059E57C4985}" presName="cycle" presStyleCnt="0">
        <dgm:presLayoutVars>
          <dgm:dir/>
          <dgm:resizeHandles val="exact"/>
        </dgm:presLayoutVars>
      </dgm:prSet>
      <dgm:spPr/>
    </dgm:pt>
    <dgm:pt modelId="{85C55A04-3FD8-4FE5-A8C9-E39E47F9F715}" type="pres">
      <dgm:prSet presAssocID="{3C788DF3-4ABC-4727-B0B6-9C700E83662B}" presName="dummy" presStyleCnt="0"/>
      <dgm:spPr/>
    </dgm:pt>
    <dgm:pt modelId="{42300846-55E5-4B35-9093-57C64C367702}" type="pres">
      <dgm:prSet presAssocID="{3C788DF3-4ABC-4727-B0B6-9C700E83662B}" presName="node" presStyleLbl="revTx" presStyleIdx="0" presStyleCnt="3">
        <dgm:presLayoutVars>
          <dgm:bulletEnabled val="1"/>
        </dgm:presLayoutVars>
      </dgm:prSet>
      <dgm:spPr/>
    </dgm:pt>
    <dgm:pt modelId="{ED6D1216-CD25-45FB-8260-21E0575A5450}" type="pres">
      <dgm:prSet presAssocID="{85691839-3F04-4FE7-A273-CBBAC715A73D}" presName="sibTrans" presStyleLbl="node1" presStyleIdx="0" presStyleCnt="3"/>
      <dgm:spPr/>
    </dgm:pt>
    <dgm:pt modelId="{144EC2D7-5CF8-46F2-A339-69143B503BEF}" type="pres">
      <dgm:prSet presAssocID="{AB429BA1-B95D-4379-9BF1-FD87BF5A450C}" presName="dummy" presStyleCnt="0"/>
      <dgm:spPr/>
    </dgm:pt>
    <dgm:pt modelId="{E9A0A4E5-57CE-4255-A9B3-9F77C825880D}" type="pres">
      <dgm:prSet presAssocID="{AB429BA1-B95D-4379-9BF1-FD87BF5A450C}" presName="node" presStyleLbl="revTx" presStyleIdx="1" presStyleCnt="3">
        <dgm:presLayoutVars>
          <dgm:bulletEnabled val="1"/>
        </dgm:presLayoutVars>
      </dgm:prSet>
      <dgm:spPr/>
    </dgm:pt>
    <dgm:pt modelId="{78C94229-7085-4F1C-8918-0FA54F3DB4FA}" type="pres">
      <dgm:prSet presAssocID="{39D2A3EE-7BC6-4C1B-968E-3383A1DF83C2}" presName="sibTrans" presStyleLbl="node1" presStyleIdx="1" presStyleCnt="3"/>
      <dgm:spPr/>
    </dgm:pt>
    <dgm:pt modelId="{59007CB3-22DC-4B77-BE6C-3DC1555B3713}" type="pres">
      <dgm:prSet presAssocID="{3CB83AFD-4971-4C3A-B54C-AF7DDDA1C573}" presName="dummy" presStyleCnt="0"/>
      <dgm:spPr/>
    </dgm:pt>
    <dgm:pt modelId="{DBDD27F5-6EC7-44B5-B619-9B7644A00180}" type="pres">
      <dgm:prSet presAssocID="{3CB83AFD-4971-4C3A-B54C-AF7DDDA1C573}" presName="node" presStyleLbl="revTx" presStyleIdx="2" presStyleCnt="3" custScaleX="124232">
        <dgm:presLayoutVars>
          <dgm:bulletEnabled val="1"/>
        </dgm:presLayoutVars>
      </dgm:prSet>
      <dgm:spPr/>
    </dgm:pt>
    <dgm:pt modelId="{433CF0D5-EB59-4DED-8D69-E396FE8D32C8}" type="pres">
      <dgm:prSet presAssocID="{4F13D93C-FB5D-4514-83CF-725004763940}" presName="sibTrans" presStyleLbl="node1" presStyleIdx="2" presStyleCnt="3"/>
      <dgm:spPr/>
    </dgm:pt>
  </dgm:ptLst>
  <dgm:cxnLst>
    <dgm:cxn modelId="{0D064A11-83CC-4C43-85A1-C24FD00670A3}" srcId="{2BFB5E52-D0A9-4363-B369-D059E57C4985}" destId="{AB429BA1-B95D-4379-9BF1-FD87BF5A450C}" srcOrd="1" destOrd="0" parTransId="{826FF848-3597-4575-BDFE-51FCF9495186}" sibTransId="{39D2A3EE-7BC6-4C1B-968E-3383A1DF83C2}"/>
    <dgm:cxn modelId="{DB13702F-E216-4383-B255-741A3B59F52F}" type="presOf" srcId="{3C788DF3-4ABC-4727-B0B6-9C700E83662B}" destId="{42300846-55E5-4B35-9093-57C64C367702}" srcOrd="0" destOrd="0" presId="urn:microsoft.com/office/officeart/2005/8/layout/cycle1"/>
    <dgm:cxn modelId="{1DF04A5C-40B2-4A3F-8021-F62A73C3ED7F}" srcId="{2BFB5E52-D0A9-4363-B369-D059E57C4985}" destId="{3C788DF3-4ABC-4727-B0B6-9C700E83662B}" srcOrd="0" destOrd="0" parTransId="{05F70E4C-FB49-4046-A638-A78EEF1E3D09}" sibTransId="{85691839-3F04-4FE7-A273-CBBAC715A73D}"/>
    <dgm:cxn modelId="{F3E4D88D-79AA-49E4-9BB2-24749B062E1F}" type="presOf" srcId="{3CB83AFD-4971-4C3A-B54C-AF7DDDA1C573}" destId="{DBDD27F5-6EC7-44B5-B619-9B7644A00180}" srcOrd="0" destOrd="0" presId="urn:microsoft.com/office/officeart/2005/8/layout/cycle1"/>
    <dgm:cxn modelId="{93C3C292-6364-495D-B286-262D1BB1F259}" type="presOf" srcId="{AB429BA1-B95D-4379-9BF1-FD87BF5A450C}" destId="{E9A0A4E5-57CE-4255-A9B3-9F77C825880D}" srcOrd="0" destOrd="0" presId="urn:microsoft.com/office/officeart/2005/8/layout/cycle1"/>
    <dgm:cxn modelId="{5BCA50A6-082A-430E-AAD8-2FFEE7E17FD5}" type="presOf" srcId="{39D2A3EE-7BC6-4C1B-968E-3383A1DF83C2}" destId="{78C94229-7085-4F1C-8918-0FA54F3DB4FA}" srcOrd="0" destOrd="0" presId="urn:microsoft.com/office/officeart/2005/8/layout/cycle1"/>
    <dgm:cxn modelId="{ECC8CFB6-6982-4764-B319-BEC62B944EF2}" type="presOf" srcId="{85691839-3F04-4FE7-A273-CBBAC715A73D}" destId="{ED6D1216-CD25-45FB-8260-21E0575A5450}" srcOrd="0" destOrd="0" presId="urn:microsoft.com/office/officeart/2005/8/layout/cycle1"/>
    <dgm:cxn modelId="{BE5C74C7-307A-4A0E-A541-A335BEFFF7FA}" srcId="{2BFB5E52-D0A9-4363-B369-D059E57C4985}" destId="{3CB83AFD-4971-4C3A-B54C-AF7DDDA1C573}" srcOrd="2" destOrd="0" parTransId="{8759390F-00AC-454D-A0FF-5AD5E1BDBEEB}" sibTransId="{4F13D93C-FB5D-4514-83CF-725004763940}"/>
    <dgm:cxn modelId="{D55FDDCF-DB61-44F3-A2D3-DF77EF4B9D6F}" type="presOf" srcId="{4F13D93C-FB5D-4514-83CF-725004763940}" destId="{433CF0D5-EB59-4DED-8D69-E396FE8D32C8}" srcOrd="0" destOrd="0" presId="urn:microsoft.com/office/officeart/2005/8/layout/cycle1"/>
    <dgm:cxn modelId="{6ED611E9-E465-4A36-9E12-05E0432C6C2B}" type="presOf" srcId="{2BFB5E52-D0A9-4363-B369-D059E57C4985}" destId="{22008FC3-1690-4B80-AB60-7ACE4D1BB9B8}" srcOrd="0" destOrd="0" presId="urn:microsoft.com/office/officeart/2005/8/layout/cycle1"/>
    <dgm:cxn modelId="{6D7AADCA-BF0F-4B86-9A4B-1929B5BB445F}" type="presParOf" srcId="{22008FC3-1690-4B80-AB60-7ACE4D1BB9B8}" destId="{85C55A04-3FD8-4FE5-A8C9-E39E47F9F715}" srcOrd="0" destOrd="0" presId="urn:microsoft.com/office/officeart/2005/8/layout/cycle1"/>
    <dgm:cxn modelId="{6E3D9F3F-D167-4E02-B698-ED3D1AC6C83D}" type="presParOf" srcId="{22008FC3-1690-4B80-AB60-7ACE4D1BB9B8}" destId="{42300846-55E5-4B35-9093-57C64C367702}" srcOrd="1" destOrd="0" presId="urn:microsoft.com/office/officeart/2005/8/layout/cycle1"/>
    <dgm:cxn modelId="{3C65964D-CE1A-4976-885B-0E37B83F2F8A}" type="presParOf" srcId="{22008FC3-1690-4B80-AB60-7ACE4D1BB9B8}" destId="{ED6D1216-CD25-45FB-8260-21E0575A5450}" srcOrd="2" destOrd="0" presId="urn:microsoft.com/office/officeart/2005/8/layout/cycle1"/>
    <dgm:cxn modelId="{DF9F0525-CED0-4C80-BD37-10B9593D1B5C}" type="presParOf" srcId="{22008FC3-1690-4B80-AB60-7ACE4D1BB9B8}" destId="{144EC2D7-5CF8-46F2-A339-69143B503BEF}" srcOrd="3" destOrd="0" presId="urn:microsoft.com/office/officeart/2005/8/layout/cycle1"/>
    <dgm:cxn modelId="{D6AD145E-49DE-45A9-899C-32C4135C31FF}" type="presParOf" srcId="{22008FC3-1690-4B80-AB60-7ACE4D1BB9B8}" destId="{E9A0A4E5-57CE-4255-A9B3-9F77C825880D}" srcOrd="4" destOrd="0" presId="urn:microsoft.com/office/officeart/2005/8/layout/cycle1"/>
    <dgm:cxn modelId="{A60CFEE0-2F4B-48F8-AC46-864D949237F4}" type="presParOf" srcId="{22008FC3-1690-4B80-AB60-7ACE4D1BB9B8}" destId="{78C94229-7085-4F1C-8918-0FA54F3DB4FA}" srcOrd="5" destOrd="0" presId="urn:microsoft.com/office/officeart/2005/8/layout/cycle1"/>
    <dgm:cxn modelId="{A3505742-077B-4CBC-8AE9-1D245EBD1D9E}" type="presParOf" srcId="{22008FC3-1690-4B80-AB60-7ACE4D1BB9B8}" destId="{59007CB3-22DC-4B77-BE6C-3DC1555B3713}" srcOrd="6" destOrd="0" presId="urn:microsoft.com/office/officeart/2005/8/layout/cycle1"/>
    <dgm:cxn modelId="{41E05A3B-3404-4050-A3D8-EA810BBD96FA}" type="presParOf" srcId="{22008FC3-1690-4B80-AB60-7ACE4D1BB9B8}" destId="{DBDD27F5-6EC7-44B5-B619-9B7644A00180}" srcOrd="7" destOrd="0" presId="urn:microsoft.com/office/officeart/2005/8/layout/cycle1"/>
    <dgm:cxn modelId="{F30EAF06-EA4D-48C1-B006-BC19FD6CB52A}" type="presParOf" srcId="{22008FC3-1690-4B80-AB60-7ACE4D1BB9B8}" destId="{433CF0D5-EB59-4DED-8D69-E396FE8D32C8}"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43CEA-B1F4-4C5D-9200-3E260CC2F237}">
      <dsp:nvSpPr>
        <dsp:cNvPr id="0" name=""/>
        <dsp:cNvSpPr/>
      </dsp:nvSpPr>
      <dsp:spPr>
        <a:xfrm>
          <a:off x="773733"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Sampling Error</a:t>
          </a:r>
        </a:p>
      </dsp:txBody>
      <dsp:txXfrm>
        <a:off x="799222" y="25489"/>
        <a:ext cx="1515503" cy="819289"/>
      </dsp:txXfrm>
    </dsp:sp>
    <dsp:sp modelId="{4500B6F8-FCBA-4A59-A33E-B3E8FC1D6C9F}">
      <dsp:nvSpPr>
        <dsp:cNvPr id="0" name=""/>
        <dsp:cNvSpPr/>
      </dsp:nvSpPr>
      <dsp:spPr>
        <a:xfrm>
          <a:off x="3036429"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Context Error</a:t>
          </a:r>
        </a:p>
      </dsp:txBody>
      <dsp:txXfrm>
        <a:off x="3061918" y="25489"/>
        <a:ext cx="1515503" cy="819289"/>
      </dsp:txXfrm>
    </dsp:sp>
    <dsp:sp modelId="{588E1407-9E44-4862-9D5A-CEB59AE86E33}">
      <dsp:nvSpPr>
        <dsp:cNvPr id="0" name=""/>
        <dsp:cNvSpPr/>
      </dsp:nvSpPr>
      <dsp:spPr>
        <a:xfrm>
          <a:off x="2361971"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00CDC2-85A3-4BE5-A5BE-B8A6E3B34E5F}">
      <dsp:nvSpPr>
        <dsp:cNvPr id="0" name=""/>
        <dsp:cNvSpPr/>
      </dsp:nvSpPr>
      <dsp:spPr>
        <a:xfrm rot="240000">
          <a:off x="729621"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96870-71CE-46AC-AC79-CC8A4CE81BEF}">
      <dsp:nvSpPr>
        <dsp:cNvPr id="0" name=""/>
        <dsp:cNvSpPr/>
      </dsp:nvSpPr>
      <dsp:spPr>
        <a:xfrm rot="240000">
          <a:off x="3081680"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Crunching / OT</a:t>
          </a:r>
        </a:p>
      </dsp:txBody>
      <dsp:txXfrm>
        <a:off x="3117228" y="2769600"/>
        <a:ext cx="1491909" cy="657104"/>
      </dsp:txXfrm>
    </dsp:sp>
    <dsp:sp modelId="{72A03073-CB7B-4BE6-AF15-12409E5A2A7F}">
      <dsp:nvSpPr>
        <dsp:cNvPr id="0" name=""/>
        <dsp:cNvSpPr/>
      </dsp:nvSpPr>
      <dsp:spPr>
        <a:xfrm rot="240000">
          <a:off x="3138247"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tech</a:t>
          </a:r>
        </a:p>
      </dsp:txBody>
      <dsp:txXfrm>
        <a:off x="3173795" y="1986359"/>
        <a:ext cx="1491909" cy="657104"/>
      </dsp:txXfrm>
    </dsp:sp>
    <dsp:sp modelId="{7E9665C0-F594-4531-B9AD-850A949346D1}">
      <dsp:nvSpPr>
        <dsp:cNvPr id="0" name=""/>
        <dsp:cNvSpPr/>
      </dsp:nvSpPr>
      <dsp:spPr>
        <a:xfrm rot="240000">
          <a:off x="3194815"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team</a:t>
          </a:r>
        </a:p>
      </dsp:txBody>
      <dsp:txXfrm>
        <a:off x="3230363" y="1220523"/>
        <a:ext cx="1491909" cy="657104"/>
      </dsp:txXfrm>
    </dsp:sp>
    <dsp:sp modelId="{50E16A1F-7F45-4B3E-B702-AA09F2466F6A}">
      <dsp:nvSpPr>
        <dsp:cNvPr id="0" name=""/>
        <dsp:cNvSpPr/>
      </dsp:nvSpPr>
      <dsp:spPr>
        <a:xfrm rot="240000">
          <a:off x="840741"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Poorly measured</a:t>
          </a:r>
        </a:p>
      </dsp:txBody>
      <dsp:txXfrm>
        <a:off x="876289" y="2612951"/>
        <a:ext cx="1491909" cy="657104"/>
      </dsp:txXfrm>
    </dsp:sp>
    <dsp:sp modelId="{0CEA88CF-7A61-4EC7-A9B7-6ABE1F5AB416}">
      <dsp:nvSpPr>
        <dsp:cNvPr id="0" name=""/>
        <dsp:cNvSpPr/>
      </dsp:nvSpPr>
      <dsp:spPr>
        <a:xfrm rot="240000">
          <a:off x="897308" y="179416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unlucky</a:t>
          </a:r>
        </a:p>
      </dsp:txBody>
      <dsp:txXfrm>
        <a:off x="932856" y="1829711"/>
        <a:ext cx="1491909" cy="65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7DF44-8A51-41D4-881A-0B5491965831}">
      <dsp:nvSpPr>
        <dsp:cNvPr id="0" name=""/>
        <dsp:cNvSpPr/>
      </dsp:nvSpPr>
      <dsp:spPr>
        <a:xfrm rot="5400000">
          <a:off x="431737" y="2969980"/>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81EAC-89F6-4F56-91D7-81820DD138FD}">
      <dsp:nvSpPr>
        <dsp:cNvPr id="0" name=""/>
        <dsp:cNvSpPr/>
      </dsp:nvSpPr>
      <dsp:spPr>
        <a:xfrm>
          <a:off x="216518" y="3610990"/>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 Average pace forecast (simple regression)</a:t>
          </a:r>
        </a:p>
      </dsp:txBody>
      <dsp:txXfrm>
        <a:off x="216518" y="3610990"/>
        <a:ext cx="1936874" cy="1697783"/>
      </dsp:txXfrm>
    </dsp:sp>
    <dsp:sp modelId="{A9F169A7-9347-4934-A18B-FF4A968AED7D}">
      <dsp:nvSpPr>
        <dsp:cNvPr id="0" name=""/>
        <dsp:cNvSpPr/>
      </dsp:nvSpPr>
      <dsp:spPr>
        <a:xfrm>
          <a:off x="1787944" y="2812033"/>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AEB74-2D77-4A21-9EBB-269302918254}">
      <dsp:nvSpPr>
        <dsp:cNvPr id="0" name=""/>
        <dsp:cNvSpPr/>
      </dsp:nvSpPr>
      <dsp:spPr>
        <a:xfrm rot="5400000">
          <a:off x="2802849" y="2383245"/>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82211-48E3-449B-8DF2-4EA4A97381A8}">
      <dsp:nvSpPr>
        <dsp:cNvPr id="0" name=""/>
        <dsp:cNvSpPr/>
      </dsp:nvSpPr>
      <dsp:spPr>
        <a:xfrm>
          <a:off x="2587630" y="3024256"/>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2. Pace estimate as a range (probabilistic forecast) </a:t>
          </a:r>
        </a:p>
      </dsp:txBody>
      <dsp:txXfrm>
        <a:off x="2587630" y="3024256"/>
        <a:ext cx="1936874" cy="1697783"/>
      </dsp:txXfrm>
    </dsp:sp>
    <dsp:sp modelId="{18B663A7-54E8-472A-9FA7-055C6C661E40}">
      <dsp:nvSpPr>
        <dsp:cNvPr id="0" name=""/>
        <dsp:cNvSpPr/>
      </dsp:nvSpPr>
      <dsp:spPr>
        <a:xfrm>
          <a:off x="4159056" y="2225299"/>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F46D4-5729-46F4-BC60-51CF31FAEBC2}">
      <dsp:nvSpPr>
        <dsp:cNvPr id="0" name=""/>
        <dsp:cNvSpPr/>
      </dsp:nvSpPr>
      <dsp:spPr>
        <a:xfrm rot="5400000">
          <a:off x="5173961" y="1796511"/>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08719-6F3D-40EA-9B27-711FAC5A941C}">
      <dsp:nvSpPr>
        <dsp:cNvPr id="0" name=""/>
        <dsp:cNvSpPr/>
      </dsp:nvSpPr>
      <dsp:spPr>
        <a:xfrm>
          <a:off x="4958742" y="2437522"/>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3. Pace Mathematical Distribution (probabilistic forecast)</a:t>
          </a:r>
        </a:p>
      </dsp:txBody>
      <dsp:txXfrm>
        <a:off x="4958742" y="2437522"/>
        <a:ext cx="1936874" cy="1697783"/>
      </dsp:txXfrm>
    </dsp:sp>
    <dsp:sp modelId="{E0E8F06C-67C9-4D2E-8F89-5ACFE0674DEB}">
      <dsp:nvSpPr>
        <dsp:cNvPr id="0" name=""/>
        <dsp:cNvSpPr/>
      </dsp:nvSpPr>
      <dsp:spPr>
        <a:xfrm>
          <a:off x="6530168" y="1638565"/>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8C052-61D8-43C8-B8C7-E5396812FBB6}">
      <dsp:nvSpPr>
        <dsp:cNvPr id="0" name=""/>
        <dsp:cNvSpPr/>
      </dsp:nvSpPr>
      <dsp:spPr>
        <a:xfrm rot="5400000">
          <a:off x="7545074" y="1209777"/>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59CF0-9933-442B-BED4-88696CFADDC2}">
      <dsp:nvSpPr>
        <dsp:cNvPr id="0" name=""/>
        <dsp:cNvSpPr/>
      </dsp:nvSpPr>
      <dsp:spPr>
        <a:xfrm>
          <a:off x="7329855" y="1850788"/>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4. Pace Historical Data Distribution (probabilistic forecast)</a:t>
          </a:r>
        </a:p>
      </dsp:txBody>
      <dsp:txXfrm>
        <a:off x="7329855" y="1850788"/>
        <a:ext cx="1936874" cy="1697783"/>
      </dsp:txXfrm>
    </dsp:sp>
    <dsp:sp modelId="{15387602-CE58-457E-82A9-410C978B5167}">
      <dsp:nvSpPr>
        <dsp:cNvPr id="0" name=""/>
        <dsp:cNvSpPr/>
      </dsp:nvSpPr>
      <dsp:spPr>
        <a:xfrm>
          <a:off x="8901281" y="1051831"/>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9CDC6-6D50-4940-817A-FE7E2C95AB40}">
      <dsp:nvSpPr>
        <dsp:cNvPr id="0" name=""/>
        <dsp:cNvSpPr/>
      </dsp:nvSpPr>
      <dsp:spPr>
        <a:xfrm rot="5400000">
          <a:off x="9916186" y="623043"/>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02D12-F40D-4C0B-AAB5-B2AE07BAFD05}">
      <dsp:nvSpPr>
        <dsp:cNvPr id="0" name=""/>
        <dsp:cNvSpPr/>
      </dsp:nvSpPr>
      <dsp:spPr>
        <a:xfrm>
          <a:off x="9700967" y="1264054"/>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5. System simulation probabilistic forecast</a:t>
          </a:r>
        </a:p>
      </dsp:txBody>
      <dsp:txXfrm>
        <a:off x="9700967" y="1264054"/>
        <a:ext cx="1936874" cy="1697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00846-55E5-4B35-9093-57C64C367702}">
      <dsp:nvSpPr>
        <dsp:cNvPr id="0" name=""/>
        <dsp:cNvSpPr/>
      </dsp:nvSpPr>
      <dsp:spPr>
        <a:xfrm>
          <a:off x="4883318" y="399442"/>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Model</a:t>
          </a:r>
        </a:p>
      </dsp:txBody>
      <dsp:txXfrm>
        <a:off x="4883318" y="399442"/>
        <a:ext cx="2043906" cy="2043906"/>
      </dsp:txXfrm>
    </dsp:sp>
    <dsp:sp modelId="{ED6D1216-CD25-45FB-8260-21E0575A5450}">
      <dsp:nvSpPr>
        <dsp:cNvPr id="0" name=""/>
        <dsp:cNvSpPr/>
      </dsp:nvSpPr>
      <dsp:spPr>
        <a:xfrm>
          <a:off x="1772902" y="-1950"/>
          <a:ext cx="4829834" cy="4829834"/>
        </a:xfrm>
        <a:prstGeom prst="circularArrow">
          <a:avLst>
            <a:gd name="adj1" fmla="val 8252"/>
            <a:gd name="adj2" fmla="val 576426"/>
            <a:gd name="adj3" fmla="val 2962443"/>
            <a:gd name="adj4" fmla="val 5266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0A4E5-57CE-4255-A9B3-9F77C825880D}">
      <dsp:nvSpPr>
        <dsp:cNvPr id="0" name=""/>
        <dsp:cNvSpPr/>
      </dsp:nvSpPr>
      <dsp:spPr>
        <a:xfrm>
          <a:off x="3165866" y="3374155"/>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t>Forecast</a:t>
          </a:r>
          <a:endParaRPr lang="en-US" sz="4400" kern="1200" dirty="0"/>
        </a:p>
      </dsp:txBody>
      <dsp:txXfrm>
        <a:off x="3165866" y="3374155"/>
        <a:ext cx="2043906" cy="2043906"/>
      </dsp:txXfrm>
    </dsp:sp>
    <dsp:sp modelId="{78C94229-7085-4F1C-8918-0FA54F3DB4FA}">
      <dsp:nvSpPr>
        <dsp:cNvPr id="0" name=""/>
        <dsp:cNvSpPr/>
      </dsp:nvSpPr>
      <dsp:spPr>
        <a:xfrm>
          <a:off x="1772902" y="-1950"/>
          <a:ext cx="4829834" cy="4829834"/>
        </a:xfrm>
        <a:prstGeom prst="circularArrow">
          <a:avLst>
            <a:gd name="adj1" fmla="val 8252"/>
            <a:gd name="adj2" fmla="val 576426"/>
            <a:gd name="adj3" fmla="val 10170905"/>
            <a:gd name="adj4" fmla="val 7261132"/>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D27F5-6EC7-44B5-B619-9B7644A00180}">
      <dsp:nvSpPr>
        <dsp:cNvPr id="0" name=""/>
        <dsp:cNvSpPr/>
      </dsp:nvSpPr>
      <dsp:spPr>
        <a:xfrm>
          <a:off x="1200775" y="399442"/>
          <a:ext cx="2539185"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Compare Reality</a:t>
          </a:r>
        </a:p>
      </dsp:txBody>
      <dsp:txXfrm>
        <a:off x="1200775" y="399442"/>
        <a:ext cx="2539185" cy="2043906"/>
      </dsp:txXfrm>
    </dsp:sp>
    <dsp:sp modelId="{433CF0D5-EB59-4DED-8D69-E396FE8D32C8}">
      <dsp:nvSpPr>
        <dsp:cNvPr id="0" name=""/>
        <dsp:cNvSpPr/>
      </dsp:nvSpPr>
      <dsp:spPr>
        <a:xfrm>
          <a:off x="1772902" y="-1950"/>
          <a:ext cx="4829834" cy="4829834"/>
        </a:xfrm>
        <a:prstGeom prst="circularArrow">
          <a:avLst>
            <a:gd name="adj1" fmla="val 8252"/>
            <a:gd name="adj2" fmla="val 576426"/>
            <a:gd name="adj3" fmla="val 16855402"/>
            <a:gd name="adj4" fmla="val 1541688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2.xml><?xml version="1.0" encoding="utf-8"?>
<c:userShapes xmlns:c="http://schemas.openxmlformats.org/drawingml/2006/chart">
  <cdr:relSizeAnchor xmlns:cdr="http://schemas.openxmlformats.org/drawingml/2006/chartDrawing">
    <cdr:from>
      <cdr:x>0.41179</cdr:x>
      <cdr:y>0.25881</cdr:y>
    </cdr:from>
    <cdr:to>
      <cdr:x>0.44281</cdr:x>
      <cdr:y>0.39143</cdr:y>
    </cdr:to>
    <cdr:sp macro="" textlink="">
      <cdr:nvSpPr>
        <cdr:cNvPr id="2" name="Arrow: Down 1"/>
        <cdr:cNvSpPr/>
      </cdr:nvSpPr>
      <cdr:spPr>
        <a:xfrm xmlns:a="http://schemas.openxmlformats.org/drawingml/2006/main">
          <a:off x="4953698" y="1602297"/>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0.81701</cdr:x>
      <cdr:y>0.1326</cdr:y>
    </cdr:from>
    <cdr:to>
      <cdr:x>0.84803</cdr:x>
      <cdr:y>0.26522</cdr:y>
    </cdr:to>
    <cdr:sp macro="" textlink="">
      <cdr:nvSpPr>
        <cdr:cNvPr id="16" name="Arrow: Down 15"/>
        <cdr:cNvSpPr/>
      </cdr:nvSpPr>
      <cdr:spPr>
        <a:xfrm xmlns:a="http://schemas.openxmlformats.org/drawingml/2006/main">
          <a:off x="9828425" y="820923"/>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3.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484D4-E2F3-468F-BDF6-F3A4C1AF85F6}"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1450C-7971-44DE-8D4E-2500310959AB}" type="slidenum">
              <a:rPr lang="en-US" smtClean="0"/>
              <a:t>‹#›</a:t>
            </a:fld>
            <a:endParaRPr lang="en-US"/>
          </a:p>
        </p:txBody>
      </p:sp>
    </p:spTree>
    <p:extLst>
      <p:ext uri="{BB962C8B-B14F-4D97-AF65-F5344CB8AC3E}">
        <p14:creationId xmlns:p14="http://schemas.microsoft.com/office/powerpoint/2010/main" val="28852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is about setting better expectations about what reality will eventually unfold.</a:t>
            </a:r>
          </a:p>
          <a:p>
            <a:r>
              <a:rPr lang="en-US" dirty="0"/>
              <a:t>Expectations are subject to all manner of biases, wishful thinking and incomplete logic. Out job in forecasting is to narrow that gap, better align forecast to reality.</a:t>
            </a:r>
          </a:p>
          <a:p>
            <a:r>
              <a:rPr lang="en-US" dirty="0"/>
              <a:t>Its about demonstrating we understand the wholistic delivery system well enough that we can make better, more informed decisions earlier.</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15</a:t>
            </a:fld>
            <a:endParaRPr lang="en-US"/>
          </a:p>
        </p:txBody>
      </p:sp>
    </p:spTree>
    <p:extLst>
      <p:ext uri="{BB962C8B-B14F-4D97-AF65-F5344CB8AC3E}">
        <p14:creationId xmlns:p14="http://schemas.microsoft.com/office/powerpoint/2010/main" val="20224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04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194</a:t>
            </a:fld>
            <a:endParaRPr lang="en-US"/>
          </a:p>
        </p:txBody>
      </p:sp>
    </p:spTree>
    <p:extLst>
      <p:ext uri="{BB962C8B-B14F-4D97-AF65-F5344CB8AC3E}">
        <p14:creationId xmlns:p14="http://schemas.microsoft.com/office/powerpoint/2010/main" val="94184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19</a:t>
            </a:fld>
            <a:endParaRPr lang="en-US"/>
          </a:p>
        </p:txBody>
      </p:sp>
    </p:spTree>
    <p:extLst>
      <p:ext uri="{BB962C8B-B14F-4D97-AF65-F5344CB8AC3E}">
        <p14:creationId xmlns:p14="http://schemas.microsoft.com/office/powerpoint/2010/main" val="115051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a history of features and how many stories or story points it took to deliver those features is an excellent way to maintain knowledge and lessons over time.</a:t>
            </a:r>
          </a:p>
          <a:p>
            <a:r>
              <a:rPr lang="en-US" dirty="0"/>
              <a:t>Here is a quick and practical way. Whenever you deliver a feature, tally up the story count and a short description and place them on a wall somewhere sorted from lowest to highest.</a:t>
            </a:r>
          </a:p>
          <a:p>
            <a:r>
              <a:rPr lang="en-US" dirty="0"/>
              <a:t>When you are asked how big Feature 4 might be, walk over to the wall with the stakeholder and a few team members and pick where it fits. Done.</a:t>
            </a:r>
          </a:p>
          <a:p>
            <a:endParaRPr lang="en-US" dirty="0"/>
          </a:p>
          <a:p>
            <a:r>
              <a:rPr lang="en-US" dirty="0"/>
              <a:t>Teams doing this well can estimate size of 30 features an hour. Better still, the stakeholder start to get the feel of relative feature size quickly and only ask the team on rare occasions. </a:t>
            </a:r>
          </a:p>
          <a:p>
            <a:endParaRPr lang="en-US" dirty="0"/>
          </a:p>
          <a:p>
            <a:r>
              <a:rPr lang="en-US" dirty="0"/>
              <a:t>It has another benefit.  It avoids all manner of cognitive biases and wishful thinking. It also captures that some even simple sounding work turned out hard by recording the eventual story count. This is an easy win for any organization.</a:t>
            </a:r>
          </a:p>
        </p:txBody>
      </p:sp>
      <p:sp>
        <p:nvSpPr>
          <p:cNvPr id="4" name="Slide Number Placeholder 3"/>
          <p:cNvSpPr>
            <a:spLocks noGrp="1"/>
          </p:cNvSpPr>
          <p:nvPr>
            <p:ph type="sldNum" sz="quarter" idx="10"/>
          </p:nvPr>
        </p:nvSpPr>
        <p:spPr/>
        <p:txBody>
          <a:bodyPr/>
          <a:lstStyle/>
          <a:p>
            <a:fld id="{17737639-39D8-48F2-8B6A-093077571196}" type="slidenum">
              <a:rPr lang="en-US" smtClean="0"/>
              <a:t>24</a:t>
            </a:fld>
            <a:endParaRPr lang="en-US"/>
          </a:p>
        </p:txBody>
      </p:sp>
    </p:spTree>
    <p:extLst>
      <p:ext uri="{BB962C8B-B14F-4D97-AF65-F5344CB8AC3E}">
        <p14:creationId xmlns:p14="http://schemas.microsoft.com/office/powerpoint/2010/main" val="6333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1450C-7971-44DE-8D4E-2500310959AB}" type="slidenum">
              <a:rPr lang="en-US" smtClean="0"/>
              <a:t>29</a:t>
            </a:fld>
            <a:endParaRPr lang="en-US"/>
          </a:p>
        </p:txBody>
      </p:sp>
    </p:spTree>
    <p:extLst>
      <p:ext uri="{BB962C8B-B14F-4D97-AF65-F5344CB8AC3E}">
        <p14:creationId xmlns:p14="http://schemas.microsoft.com/office/powerpoint/2010/main" val="306956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looking at how to answer the first, How Big.</a:t>
            </a:r>
          </a:p>
        </p:txBody>
      </p:sp>
      <p:sp>
        <p:nvSpPr>
          <p:cNvPr id="4" name="Slide Number Placeholder 3"/>
          <p:cNvSpPr>
            <a:spLocks noGrp="1"/>
          </p:cNvSpPr>
          <p:nvPr>
            <p:ph type="sldNum" sz="quarter" idx="10"/>
          </p:nvPr>
        </p:nvSpPr>
        <p:spPr/>
        <p:txBody>
          <a:bodyPr/>
          <a:lstStyle/>
          <a:p>
            <a:fld id="{17737639-39D8-48F2-8B6A-093077571196}" type="slidenum">
              <a:rPr lang="en-US" smtClean="0"/>
              <a:t>110</a:t>
            </a:fld>
            <a:endParaRPr lang="en-US"/>
          </a:p>
        </p:txBody>
      </p:sp>
    </p:spTree>
    <p:extLst>
      <p:ext uri="{BB962C8B-B14F-4D97-AF65-F5344CB8AC3E}">
        <p14:creationId xmlns:p14="http://schemas.microsoft.com/office/powerpoint/2010/main" val="411551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62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29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74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70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D9C0-67E8-402B-A397-A539CA2A5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D5914-1F2E-4677-8747-22E4B9F5F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EE21B-25C9-4AAC-AEF3-59098267825B}"/>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B6A1FD2E-8F75-459A-B409-BF487D750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E7DD6-966C-44EE-88EE-032F1C9D4F0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956930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D027-0B9C-4A27-BED7-29C406BE2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45BE1-5F15-43E2-B897-BE6B615A08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E06A4-251D-44C9-B6DC-467309810D39}"/>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BA079EEB-612D-4AFD-A267-5362A6151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D372-4BB9-4859-94DE-18CBFA4D3377}"/>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53797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B84CA-186C-4A05-AF84-A89580F49E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57D732-0CFE-4D92-876D-A2954802D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6D025-92E3-40B1-8199-D3BBA590A3C4}"/>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0DF91A19-C404-4511-89DA-3888A23DD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6CAC2-5CEB-4D34-B5EA-FD82983E3F2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30995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E127-BE05-46EF-AF7D-61D7DBCA8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E50A7-9A3C-4101-BC2B-E3AC6B47D2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9FBE5-0363-4823-B37C-8120D5872AF9}"/>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B6F51F3F-5363-42E5-9E43-F27013AC7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4B1D7-FAD2-4B07-869E-8921656B6C95}"/>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18464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CADC-2D83-4670-A73E-696EBDD8A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1A51DF-6D66-492A-B05A-C3CB6D0F5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779214-91AA-40CE-AF20-E0228C8A6667}"/>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AC0DF481-0E84-474D-808E-BD03B3607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27ECF-5846-4B7F-9025-491B0A9E7EDF}"/>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23470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BD27-34EF-4904-BB5A-54BF3D08F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2B287-583A-455D-B43C-3FDD4035B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ECBAC-B0DF-41D0-B42E-B5B2A34D3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F4F936-76AE-4B84-9A2E-639C1F27207D}"/>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6" name="Footer Placeholder 5">
            <a:extLst>
              <a:ext uri="{FF2B5EF4-FFF2-40B4-BE49-F238E27FC236}">
                <a16:creationId xmlns:a16="http://schemas.microsoft.com/office/drawing/2014/main" id="{216A24F3-A0C6-4ED0-8775-CA3BDDD34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BD39-A10D-4AE0-A58A-8A81353BDB8A}"/>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413328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E962-958E-4A68-91E0-F0C8F7770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D6C26C-C600-4A7F-999D-8890B64F2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155A9-FA2D-495C-930E-7D83E8BA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C97CE-CAB9-4077-8264-676484A75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2A96B7-8FE7-48E7-A0D4-CA2DA79D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B0D87-3532-4987-B484-7915C600DB6E}"/>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8" name="Footer Placeholder 7">
            <a:extLst>
              <a:ext uri="{FF2B5EF4-FFF2-40B4-BE49-F238E27FC236}">
                <a16:creationId xmlns:a16="http://schemas.microsoft.com/office/drawing/2014/main" id="{120CC14B-B9CB-4EB3-BEA7-1113D6750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89424-BF9B-4DBF-A82C-F3BB486FCA61}"/>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30011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C741-1EB5-4584-9D60-96854D390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71A726-0A77-4EA4-AB54-B720D1B1BC94}"/>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4" name="Footer Placeholder 3">
            <a:extLst>
              <a:ext uri="{FF2B5EF4-FFF2-40B4-BE49-F238E27FC236}">
                <a16:creationId xmlns:a16="http://schemas.microsoft.com/office/drawing/2014/main" id="{25777A8F-592A-4DFB-A990-2BE0F3620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E3336-D77A-43BD-9490-3639A1EF99D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50160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32689-C361-48EB-B468-88047ACE7F38}"/>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3" name="Footer Placeholder 2">
            <a:extLst>
              <a:ext uri="{FF2B5EF4-FFF2-40B4-BE49-F238E27FC236}">
                <a16:creationId xmlns:a16="http://schemas.microsoft.com/office/drawing/2014/main" id="{0556749A-A1B4-4C45-8523-058ABF9365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F9AC92-03CB-44B0-A82A-1F53290D441E}"/>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89236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BC0-C05C-41DD-804D-3E3448E6B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571-9C04-491B-B856-2284A6E1E4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0F1ADD-15E6-49C7-BF8C-D9B1ABC3B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9B96-0899-435A-BE43-CC485E631862}"/>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6" name="Footer Placeholder 5">
            <a:extLst>
              <a:ext uri="{FF2B5EF4-FFF2-40B4-BE49-F238E27FC236}">
                <a16:creationId xmlns:a16="http://schemas.microsoft.com/office/drawing/2014/main" id="{19CDBDE0-8C3F-4DDF-9393-A0B3A6196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65AA6-BA5B-40EE-A42A-10DE82EE0AA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1168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F739-BD63-4A2C-A74D-3AF86A288A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4A3994-C3FF-4DF4-979A-54D15B1009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D76E35-543E-422D-B381-8AB317ECA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69AD5-994D-4A4A-9B64-867BA27AAC7D}"/>
              </a:ext>
            </a:extLst>
          </p:cNvPr>
          <p:cNvSpPr>
            <a:spLocks noGrp="1"/>
          </p:cNvSpPr>
          <p:nvPr>
            <p:ph type="dt" sz="half" idx="10"/>
          </p:nvPr>
        </p:nvSpPr>
        <p:spPr/>
        <p:txBody>
          <a:bodyPr/>
          <a:lstStyle/>
          <a:p>
            <a:fld id="{EF5C6094-A3BF-4416-B29E-D917FF3DC8C6}" type="datetimeFigureOut">
              <a:rPr lang="en-US" smtClean="0"/>
              <a:t>11/5/2019</a:t>
            </a:fld>
            <a:endParaRPr lang="en-US"/>
          </a:p>
        </p:txBody>
      </p:sp>
      <p:sp>
        <p:nvSpPr>
          <p:cNvPr id="6" name="Footer Placeholder 5">
            <a:extLst>
              <a:ext uri="{FF2B5EF4-FFF2-40B4-BE49-F238E27FC236}">
                <a16:creationId xmlns:a16="http://schemas.microsoft.com/office/drawing/2014/main" id="{725F5B3C-C447-4F74-95C5-D8BD47EB4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7EA9A-D7D8-4E9E-97B1-D3878DD3D483}"/>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53755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AE52E-45EA-4D0C-AE8B-86059CDEC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BD15A-01D7-4308-9657-B13FCB9A1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B5EE3-09B1-4B9B-B974-8C0091F507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C6094-A3BF-4416-B29E-D917FF3DC8C6}" type="datetimeFigureOut">
              <a:rPr lang="en-US" smtClean="0"/>
              <a:t>11/5/2019</a:t>
            </a:fld>
            <a:endParaRPr lang="en-US"/>
          </a:p>
        </p:txBody>
      </p:sp>
      <p:sp>
        <p:nvSpPr>
          <p:cNvPr id="5" name="Footer Placeholder 4">
            <a:extLst>
              <a:ext uri="{FF2B5EF4-FFF2-40B4-BE49-F238E27FC236}">
                <a16:creationId xmlns:a16="http://schemas.microsoft.com/office/drawing/2014/main" id="{EFB2DBB2-9D6B-47D3-B945-65307ADB43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FE1FC-45E7-4E7F-835C-CC807EC05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8356A-A5ED-4873-8B4B-53A8EBC8D4A0}" type="slidenum">
              <a:rPr lang="en-US" smtClean="0"/>
              <a:t>‹#›</a:t>
            </a:fld>
            <a:endParaRPr lang="en-US"/>
          </a:p>
        </p:txBody>
      </p:sp>
      <p:sp>
        <p:nvSpPr>
          <p:cNvPr id="7" name="Freeform 49">
            <a:extLst>
              <a:ext uri="{FF2B5EF4-FFF2-40B4-BE49-F238E27FC236}">
                <a16:creationId xmlns:a16="http://schemas.microsoft.com/office/drawing/2014/main" id="{1DA4A19D-4094-4114-B79A-C71103D4397B}"/>
              </a:ext>
            </a:extLst>
          </p:cNvPr>
          <p:cNvSpPr>
            <a:spLocks/>
          </p:cNvSpPr>
          <p:nvPr userDrawn="1"/>
        </p:nvSpPr>
        <p:spPr bwMode="auto">
          <a:xfrm rot="16140000">
            <a:off x="-3285977" y="3526308"/>
            <a:ext cx="6852621" cy="16636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114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7.xml"/><Relationship Id="rId4" Type="http://schemas.openxmlformats.org/officeDocument/2006/relationships/image" Target="../media/image66.tmp"/></Relationships>
</file>

<file path=ppt/slides/_rels/slide10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7.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4.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9.jp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3.png"/><Relationship Id="rId19" Type="http://schemas.openxmlformats.org/officeDocument/2006/relationships/hyperlink" Target="http://www.clipshrine.com/tropical-fish-8461-medium.html" TargetMode="External"/><Relationship Id="rId4" Type="http://schemas.openxmlformats.org/officeDocument/2006/relationships/image" Target="../media/image70.png"/><Relationship Id="rId9" Type="http://schemas.openxmlformats.org/officeDocument/2006/relationships/hyperlink" Target="https://www.flickr.com/photos/bycp/5631154913/" TargetMode="External"/><Relationship Id="rId14" Type="http://schemas.openxmlformats.org/officeDocument/2006/relationships/image" Target="../media/image75.png"/></Relationships>
</file>

<file path=ppt/slides/_rels/slide112.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7.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4.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9.jp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3.png"/><Relationship Id="rId19" Type="http://schemas.openxmlformats.org/officeDocument/2006/relationships/hyperlink" Target="http://www.clipshrine.com/tropical-fish-8461-medium.html" TargetMode="External"/><Relationship Id="rId4" Type="http://schemas.openxmlformats.org/officeDocument/2006/relationships/image" Target="../media/image70.png"/><Relationship Id="rId9" Type="http://schemas.openxmlformats.org/officeDocument/2006/relationships/hyperlink" Target="https://www.flickr.com/photos/bycp/5631154913/" TargetMode="External"/><Relationship Id="rId1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hyperlink" Target="http://www.freestockphotos.biz/stockphoto/14192"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7.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4.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9.jp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3.png"/><Relationship Id="rId19" Type="http://schemas.openxmlformats.org/officeDocument/2006/relationships/hyperlink" Target="http://www.clipshrine.com/tropical-fish-8461-medium.html" TargetMode="External"/><Relationship Id="rId4" Type="http://schemas.openxmlformats.org/officeDocument/2006/relationships/image" Target="../media/image70.png"/><Relationship Id="rId9" Type="http://schemas.openxmlformats.org/officeDocument/2006/relationships/hyperlink" Target="https://www.flickr.com/photos/bycp/5631154913/" TargetMode="External"/><Relationship Id="rId14"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video" Target="https://www.youtube.com/embed/Za1o77jAnbw?feature=oembed"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129.xml.rels><?xml version="1.0" encoding="UTF-8" standalone="yes"?>
<Relationships xmlns="http://schemas.openxmlformats.org/package/2006/relationships"><Relationship Id="rId3" Type="http://schemas.openxmlformats.org/officeDocument/2006/relationships/hyperlink" Target="https://improvement.nhs.uk/documents/2748/NHS_MAKING_DATA_COUNT_FINAL.pdf" TargetMode="External"/><Relationship Id="rId2" Type="http://schemas.openxmlformats.org/officeDocument/2006/relationships/hyperlink" Target="https://improvement.nhs.uk/resources/making-data-count/"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slideLayout" Target="../slideLayouts/slideLayout7.xml"/><Relationship Id="rId5" Type="http://schemas.openxmlformats.org/officeDocument/2006/relationships/image" Target="../media/image101.WMF"/><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110.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08.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9.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hyperlink" Target="http://www.edrm.net/projects/metrics/metrics-model" TargetMode="External"/><Relationship Id="rId4" Type="http://schemas.openxmlformats.org/officeDocument/2006/relationships/image" Target="../media/image11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57.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06.png"/></Relationships>
</file>

<file path=ppt/slides/_rels/slide167.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commons.m.wikimedia.org/wiki/Category:Kitchen_images_with_transparent_background" TargetMode="External"/><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27.tmp"/><Relationship Id="rId4" Type="http://schemas.openxmlformats.org/officeDocument/2006/relationships/image" Target="../media/image126.tmp"/></Relationships>
</file>

<file path=ppt/slides/_rels/slide1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i-pv.org/intro_ipv_alt5.html"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0.tmp"/><Relationship Id="rId5" Type="http://schemas.openxmlformats.org/officeDocument/2006/relationships/image" Target="../media/image129.tmp"/><Relationship Id="rId4" Type="http://schemas.openxmlformats.org/officeDocument/2006/relationships/hyperlink" Target="http://i-pv.org/intro_ipv_alt5.html"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110.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08.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9.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10.jp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hyperlink" Target="http://commons.wikimedia.org/wiki/File:AWS_Simple_Icons_Networking_Amazon_Elastic_Load_Balancer.svg" TargetMode="External"/></Relationships>
</file>

<file path=ppt/slides/_rels/slide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hyperlink" Target="http://commons.wikimedia.org/wiki/File:AWS_Simple_Icons_Networking_Amazon_Elastic_Load_Balancer.svg" TargetMode="External"/></Relationships>
</file>

<file path=ppt/slides/_rels/slide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33.tmp"/><Relationship Id="rId4" Type="http://schemas.openxmlformats.org/officeDocument/2006/relationships/hyperlink" Target="http://commons.wikimedia.org/wiki/File:AWS_Simple_Icons_Networking_Amazon_Elastic_Load_Balancer.svg" TargetMode="External"/></Relationships>
</file>

<file path=ppt/slides/_rels/slide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s://www.lffl.org/2016/11/tea-time-piccolo-timer-per-il-vostro-desktop.html"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34.tmp"/><Relationship Id="rId1" Type="http://schemas.openxmlformats.org/officeDocument/2006/relationships/slideLayout" Target="../slideLayouts/slideLayout2.xml"/><Relationship Id="rId5" Type="http://schemas.openxmlformats.org/officeDocument/2006/relationships/hyperlink" Target="https://www.lffl.org/2016/11/tea-time-piccolo-timer-per-il-vostro-desktop.html" TargetMode="External"/><Relationship Id="rId4" Type="http://schemas.microsoft.com/office/2007/relationships/hdphoto" Target="../media/hdphoto1.wdp"/></Relationships>
</file>

<file path=ppt/slides/_rels/slide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36.tmp"/><Relationship Id="rId5" Type="http://schemas.openxmlformats.org/officeDocument/2006/relationships/image" Target="../media/image135.tmp"/><Relationship Id="rId4" Type="http://schemas.openxmlformats.org/officeDocument/2006/relationships/hyperlink" Target="https://www.lffl.org/2016/11/tea-time-piccolo-timer-per-il-vostro-desktop.html"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hyperlink" Target="http://www.edrm.net/projects/metrics/metrics-model" TargetMode="External"/><Relationship Id="rId4" Type="http://schemas.openxmlformats.org/officeDocument/2006/relationships/image" Target="../media/image111.png"/></Relationships>
</file>

<file path=ppt/slides/_rels/slide187.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hyperlink" Target="http://www.edrm.net/projects/metrics/metrics-model"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tmp"/><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tmp"/><Relationship Id="rId5" Type="http://schemas.openxmlformats.org/officeDocument/2006/relationships/image" Target="../media/image141.tmp"/><Relationship Id="rId10" Type="http://schemas.openxmlformats.org/officeDocument/2006/relationships/image" Target="../media/image146.tmp"/><Relationship Id="rId4" Type="http://schemas.openxmlformats.org/officeDocument/2006/relationships/image" Target="../media/image140.tmp"/><Relationship Id="rId9" Type="http://schemas.openxmlformats.org/officeDocument/2006/relationships/image" Target="../media/image145.tmp"/></Relationships>
</file>

<file path=ppt/slides/_rels/slide19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9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bit.ly/ForecastingExercis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hyperlink" Target="http://bit.ly/SimResources" TargetMode="External"/><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ideo" Target="https://www.youtube.com/embed/IGQmdoK_ZfY?feature=oembed"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tatisticshowto.datasciencecentral.com/misleading-graphs/"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hyperlink" Target="https://www.statisticshowto.datasciencecentral.com/misleading-graph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photos.google.com/share/AF1QipOsge9krcbmO5qj6mzjFbG4WfUL6jYVayXTqBO_BclqUEB94mZrWw-E9-o-Q_pHMQ?key=Tk04RW9oVDZxcC05UEIzRTRYcVJqeXNjb1o4NFpn" TargetMode="External"/><Relationship Id="rId2" Type="http://schemas.openxmlformats.org/officeDocument/2006/relationships/hyperlink" Target="https://www.vizwiz.com/2018/07/visual-vocabulary.html"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3881-C572-4480-8FB0-A9CF681195BC}"/>
              </a:ext>
            </a:extLst>
          </p:cNvPr>
          <p:cNvSpPr>
            <a:spLocks noGrp="1"/>
          </p:cNvSpPr>
          <p:nvPr>
            <p:ph type="ctrTitle"/>
          </p:nvPr>
        </p:nvSpPr>
        <p:spPr/>
        <p:txBody>
          <a:bodyPr/>
          <a:lstStyle/>
          <a:p>
            <a:r>
              <a:rPr lang="en-US" dirty="0"/>
              <a:t>Forecasting using Data</a:t>
            </a:r>
          </a:p>
        </p:txBody>
      </p:sp>
      <p:sp>
        <p:nvSpPr>
          <p:cNvPr id="3" name="Subtitle 2">
            <a:extLst>
              <a:ext uri="{FF2B5EF4-FFF2-40B4-BE49-F238E27FC236}">
                <a16:creationId xmlns:a16="http://schemas.microsoft.com/office/drawing/2014/main" id="{7F5AD139-4B80-4C93-8188-2366027E4292}"/>
              </a:ext>
            </a:extLst>
          </p:cNvPr>
          <p:cNvSpPr>
            <a:spLocks noGrp="1"/>
          </p:cNvSpPr>
          <p:nvPr>
            <p:ph type="subTitle" idx="1"/>
          </p:nvPr>
        </p:nvSpPr>
        <p:spPr/>
        <p:txBody>
          <a:bodyPr>
            <a:normAutofit fontScale="77500" lnSpcReduction="20000"/>
          </a:bodyPr>
          <a:lstStyle/>
          <a:p>
            <a:r>
              <a:rPr lang="en-US"/>
              <a:t>Stockholm</a:t>
            </a:r>
            <a:endParaRPr lang="en-US" dirty="0"/>
          </a:p>
          <a:p>
            <a:r>
              <a:rPr lang="en-US" dirty="0"/>
              <a:t>November 2019</a:t>
            </a:r>
          </a:p>
          <a:p>
            <a:endParaRPr lang="en-US" dirty="0"/>
          </a:p>
          <a:p>
            <a:r>
              <a:rPr lang="en-US" dirty="0">
                <a:hlinkClick r:id="rId2"/>
              </a:rPr>
              <a:t>Troy.Magennis@focusedobjective.com</a:t>
            </a:r>
            <a:endParaRPr lang="en-US" dirty="0"/>
          </a:p>
          <a:p>
            <a:r>
              <a:rPr lang="en-US" dirty="0"/>
              <a:t>@</a:t>
            </a:r>
            <a:r>
              <a:rPr lang="en-US" dirty="0" err="1"/>
              <a:t>t_magennis</a:t>
            </a:r>
            <a:endParaRPr lang="en-US" dirty="0"/>
          </a:p>
          <a:p>
            <a:endParaRPr lang="en-US" dirty="0"/>
          </a:p>
        </p:txBody>
      </p:sp>
    </p:spTree>
    <p:extLst>
      <p:ext uri="{BB962C8B-B14F-4D97-AF65-F5344CB8AC3E}">
        <p14:creationId xmlns:p14="http://schemas.microsoft.com/office/powerpoint/2010/main" val="83843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389D-A008-4536-ADE5-398401DE19BE}"/>
              </a:ext>
            </a:extLst>
          </p:cNvPr>
          <p:cNvSpPr>
            <a:spLocks noGrp="1"/>
          </p:cNvSpPr>
          <p:nvPr>
            <p:ph type="title"/>
          </p:nvPr>
        </p:nvSpPr>
        <p:spPr/>
        <p:txBody>
          <a:bodyPr/>
          <a:lstStyle/>
          <a:p>
            <a:r>
              <a:rPr lang="en-US" dirty="0"/>
              <a:t>How many samples to use?</a:t>
            </a:r>
          </a:p>
        </p:txBody>
      </p:sp>
      <p:sp>
        <p:nvSpPr>
          <p:cNvPr id="5" name="Content Placeholder 4">
            <a:extLst>
              <a:ext uri="{FF2B5EF4-FFF2-40B4-BE49-F238E27FC236}">
                <a16:creationId xmlns:a16="http://schemas.microsoft.com/office/drawing/2014/main" id="{4D598D5E-A0F8-42C7-9543-A172A607D266}"/>
              </a:ext>
            </a:extLst>
          </p:cNvPr>
          <p:cNvSpPr>
            <a:spLocks noGrp="1"/>
          </p:cNvSpPr>
          <p:nvPr>
            <p:ph idx="1"/>
          </p:nvPr>
        </p:nvSpPr>
        <p:spPr>
          <a:xfrm>
            <a:off x="838200" y="1825625"/>
            <a:ext cx="5872993" cy="4351338"/>
          </a:xfrm>
        </p:spPr>
        <p:txBody>
          <a:bodyPr>
            <a:normAutofit fontScale="92500" lnSpcReduction="10000"/>
          </a:bodyPr>
          <a:lstStyle/>
          <a:p>
            <a:r>
              <a:rPr lang="en-US" dirty="0"/>
              <a:t>&lt; 3 samples</a:t>
            </a:r>
          </a:p>
          <a:p>
            <a:pPr lvl="1"/>
            <a:r>
              <a:rPr lang="en-US" dirty="0"/>
              <a:t>Guess the range, go wide</a:t>
            </a:r>
          </a:p>
          <a:p>
            <a:r>
              <a:rPr lang="en-US" dirty="0"/>
              <a:t>4-7 samples</a:t>
            </a:r>
          </a:p>
          <a:p>
            <a:pPr lvl="1"/>
            <a:r>
              <a:rPr lang="en-US" dirty="0"/>
              <a:t>Narrow guessed range using data</a:t>
            </a:r>
          </a:p>
          <a:p>
            <a:r>
              <a:rPr lang="en-US" dirty="0"/>
              <a:t>7-15 samples</a:t>
            </a:r>
          </a:p>
          <a:p>
            <a:pPr lvl="1"/>
            <a:r>
              <a:rPr lang="en-US" dirty="0"/>
              <a:t>Use data</a:t>
            </a:r>
          </a:p>
          <a:p>
            <a:r>
              <a:rPr lang="en-US" dirty="0"/>
              <a:t>&gt; 15 samples, delete the oldest and use the newest</a:t>
            </a:r>
          </a:p>
          <a:p>
            <a:endParaRPr lang="en-US" dirty="0"/>
          </a:p>
          <a:p>
            <a:r>
              <a:rPr lang="en-US" dirty="0"/>
              <a:t>Always – look for reasons historical data is no longer relevant</a:t>
            </a:r>
          </a:p>
        </p:txBody>
      </p:sp>
      <p:graphicFrame>
        <p:nvGraphicFramePr>
          <p:cNvPr id="6" name="Content Placeholder 3">
            <a:extLst>
              <a:ext uri="{FF2B5EF4-FFF2-40B4-BE49-F238E27FC236}">
                <a16:creationId xmlns:a16="http://schemas.microsoft.com/office/drawing/2014/main" id="{7071CD44-2C40-4FEE-BFE2-A355C577E345}"/>
              </a:ext>
            </a:extLst>
          </p:cNvPr>
          <p:cNvGraphicFramePr>
            <a:graphicFrameLocks/>
          </p:cNvGraphicFramePr>
          <p:nvPr>
            <p:extLst>
              <p:ext uri="{D42A27DB-BD31-4B8C-83A1-F6EECF244321}">
                <p14:modId xmlns:p14="http://schemas.microsoft.com/office/powerpoint/2010/main" val="550472237"/>
              </p:ext>
            </p:extLst>
          </p:nvPr>
        </p:nvGraphicFramePr>
        <p:xfrm>
          <a:off x="6242108" y="1838078"/>
          <a:ext cx="537664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1646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C4904-F97D-4C4B-B7D1-6D91C37A4A55}"/>
              </a:ext>
            </a:extLst>
          </p:cNvPr>
          <p:cNvSpPr>
            <a:spLocks noGrp="1"/>
          </p:cNvSpPr>
          <p:nvPr>
            <p:ph type="title"/>
          </p:nvPr>
        </p:nvSpPr>
        <p:spPr/>
        <p:txBody>
          <a:bodyPr/>
          <a:lstStyle/>
          <a:p>
            <a:r>
              <a:rPr lang="en-US" dirty="0"/>
              <a:t>Contacting me…</a:t>
            </a:r>
          </a:p>
        </p:txBody>
      </p:sp>
      <p:sp>
        <p:nvSpPr>
          <p:cNvPr id="5" name="Content Placeholder 4">
            <a:extLst>
              <a:ext uri="{FF2B5EF4-FFF2-40B4-BE49-F238E27FC236}">
                <a16:creationId xmlns:a16="http://schemas.microsoft.com/office/drawing/2014/main" id="{836C3080-B804-4BA4-A3E4-761266C7D5E4}"/>
              </a:ext>
            </a:extLst>
          </p:cNvPr>
          <p:cNvSpPr>
            <a:spLocks noGrp="1"/>
          </p:cNvSpPr>
          <p:nvPr>
            <p:ph idx="1"/>
          </p:nvPr>
        </p:nvSpPr>
        <p:spPr/>
        <p:txBody>
          <a:bodyPr/>
          <a:lstStyle/>
          <a:p>
            <a:r>
              <a:rPr lang="en-US" dirty="0">
                <a:hlinkClick r:id="rId2"/>
              </a:rPr>
              <a:t>Troy.Magennis@focusedobjective.com</a:t>
            </a:r>
            <a:endParaRPr lang="en-US" dirty="0"/>
          </a:p>
          <a:p>
            <a:r>
              <a:rPr lang="en-US" dirty="0"/>
              <a:t>@</a:t>
            </a:r>
            <a:r>
              <a:rPr lang="en-US" dirty="0" err="1"/>
              <a:t>t_magennis</a:t>
            </a:r>
            <a:endParaRPr lang="en-US" dirty="0"/>
          </a:p>
        </p:txBody>
      </p:sp>
    </p:spTree>
    <p:extLst>
      <p:ext uri="{BB962C8B-B14F-4D97-AF65-F5344CB8AC3E}">
        <p14:creationId xmlns:p14="http://schemas.microsoft.com/office/powerpoint/2010/main" val="223283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49" y="1709738"/>
            <a:ext cx="10828847" cy="2852737"/>
          </a:xfrm>
        </p:spPr>
        <p:txBody>
          <a:bodyPr/>
          <a:lstStyle/>
          <a:p>
            <a:r>
              <a:rPr lang="en-US" dirty="0"/>
              <a:t>Top Three Forecasting Fail Reasons</a:t>
            </a:r>
          </a:p>
        </p:txBody>
      </p:sp>
      <p:sp>
        <p:nvSpPr>
          <p:cNvPr id="5" name="Text Placeholder 4"/>
          <p:cNvSpPr>
            <a:spLocks noGrp="1"/>
          </p:cNvSpPr>
          <p:nvPr>
            <p:ph type="body" idx="1"/>
          </p:nvPr>
        </p:nvSpPr>
        <p:spPr/>
        <p:txBody>
          <a:bodyPr/>
          <a:lstStyle/>
          <a:p>
            <a:r>
              <a:rPr lang="en-US" dirty="0"/>
              <a:t>Reasons you shouldn’t have hired </a:t>
            </a:r>
            <a:r>
              <a:rPr lang="en-US"/>
              <a:t>me five years ago</a:t>
            </a:r>
          </a:p>
        </p:txBody>
      </p:sp>
      <p:sp>
        <p:nvSpPr>
          <p:cNvPr id="3" name="Footer Placeholder 2"/>
          <p:cNvSpPr>
            <a:spLocks noGrp="1"/>
          </p:cNvSpPr>
          <p:nvPr>
            <p:ph type="ftr" sz="quarter" idx="11"/>
          </p:nvPr>
        </p:nvSpPr>
        <p:spPr/>
        <p:txBody>
          <a:bodyPr/>
          <a:lstStyle/>
          <a:p>
            <a:r>
              <a:rPr lang="en-US"/>
              <a:t>@t_magennis</a:t>
            </a:r>
          </a:p>
        </p:txBody>
      </p:sp>
      <p:pic>
        <p:nvPicPr>
          <p:cNvPr id="7170" name="Picture 2" descr="Image result for forecasting f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761" y="705644"/>
            <a:ext cx="3757517" cy="2605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9420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1: Start Date On-Paper != Reality</a:t>
            </a:r>
          </a:p>
        </p:txBody>
      </p:sp>
      <p:sp>
        <p:nvSpPr>
          <p:cNvPr id="3" name="Content Placeholder 2"/>
          <p:cNvSpPr>
            <a:spLocks noGrp="1"/>
          </p:cNvSpPr>
          <p:nvPr>
            <p:ph idx="1"/>
          </p:nvPr>
        </p:nvSpPr>
        <p:spPr/>
        <p:txBody>
          <a:bodyPr/>
          <a:lstStyle/>
          <a:p>
            <a:r>
              <a:rPr lang="en-US" dirty="0"/>
              <a:t>The assumed Start Date is often ONLY on paper</a:t>
            </a:r>
          </a:p>
          <a:p>
            <a:endParaRPr lang="en-US" dirty="0"/>
          </a:p>
          <a:p>
            <a:r>
              <a:rPr lang="en-US" dirty="0"/>
              <a:t>Define what start means</a:t>
            </a:r>
          </a:p>
          <a:p>
            <a:pPr lvl="1"/>
            <a:r>
              <a:rPr lang="en-US" dirty="0"/>
              <a:t>Team is dedicated and in-place</a:t>
            </a:r>
          </a:p>
          <a:p>
            <a:pPr lvl="1"/>
            <a:r>
              <a:rPr lang="en-US" dirty="0"/>
              <a:t>They are trained and know how to do their work</a:t>
            </a:r>
          </a:p>
          <a:p>
            <a:pPr lvl="1"/>
            <a:r>
              <a:rPr lang="en-US" dirty="0"/>
              <a:t>They know and understand what work they need to deliver</a:t>
            </a:r>
          </a:p>
          <a:p>
            <a:pPr lvl="1"/>
            <a:r>
              <a:rPr lang="en-US" dirty="0"/>
              <a:t>Nothing inhibits them doing or delivering that work</a:t>
            </a:r>
          </a:p>
          <a:p>
            <a:pPr lvl="1"/>
            <a:endParaRPr lang="en-US" dirty="0"/>
          </a:p>
          <a:p>
            <a:r>
              <a:rPr lang="en-US" dirty="0"/>
              <a:t>Team is never fully available on day one!</a:t>
            </a:r>
          </a:p>
        </p:txBody>
      </p:sp>
      <p:sp>
        <p:nvSpPr>
          <p:cNvPr id="4" name="Footer Placeholder 3"/>
          <p:cNvSpPr>
            <a:spLocks noGrp="1"/>
          </p:cNvSpPr>
          <p:nvPr>
            <p:ph type="ftr" sz="quarter" idx="11"/>
          </p:nvPr>
        </p:nvSpPr>
        <p:spPr/>
        <p:txBody>
          <a:bodyPr/>
          <a:lstStyle/>
          <a:p>
            <a:r>
              <a:rPr lang="en-US"/>
              <a:t>@t_magennis</a:t>
            </a:r>
          </a:p>
        </p:txBody>
      </p:sp>
      <p:sp>
        <p:nvSpPr>
          <p:cNvPr id="11" name="Rectangle 10"/>
          <p:cNvSpPr/>
          <p:nvPr/>
        </p:nvSpPr>
        <p:spPr>
          <a:xfrm>
            <a:off x="8422547" y="1646238"/>
            <a:ext cx="3565321" cy="199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Start Date of Feature B is the finish date of Feature A</a:t>
            </a:r>
          </a:p>
          <a:p>
            <a:pPr algn="ctr"/>
            <a:r>
              <a:rPr lang="en-US" sz="2000" dirty="0"/>
              <a:t>What is the team doing now?</a:t>
            </a:r>
          </a:p>
        </p:txBody>
      </p:sp>
    </p:spTree>
    <p:extLst>
      <p:ext uri="{BB962C8B-B14F-4D97-AF65-F5344CB8AC3E}">
        <p14:creationId xmlns:p14="http://schemas.microsoft.com/office/powerpoint/2010/main" val="3284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11" name="Isosceles Triangle 10"/>
          <p:cNvSpPr/>
          <p:nvPr/>
        </p:nvSpPr>
        <p:spPr>
          <a:xfrm>
            <a:off x="243278" y="1802527"/>
            <a:ext cx="1828801" cy="11912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2" name="Oval 11"/>
          <p:cNvSpPr/>
          <p:nvPr/>
        </p:nvSpPr>
        <p:spPr>
          <a:xfrm>
            <a:off x="243278" y="3412909"/>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3" name="Heart 12"/>
          <p:cNvSpPr/>
          <p:nvPr/>
        </p:nvSpPr>
        <p:spPr>
          <a:xfrm>
            <a:off x="343946" y="5367241"/>
            <a:ext cx="1434518" cy="1212209"/>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4" name="Isosceles Triangle 13"/>
          <p:cNvSpPr/>
          <p:nvPr/>
        </p:nvSpPr>
        <p:spPr>
          <a:xfrm>
            <a:off x="3516383"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Isosceles Triangle 14"/>
          <p:cNvSpPr/>
          <p:nvPr/>
        </p:nvSpPr>
        <p:spPr>
          <a:xfrm>
            <a:off x="4675462"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Isosceles Triangle 15"/>
          <p:cNvSpPr/>
          <p:nvPr/>
        </p:nvSpPr>
        <p:spPr>
          <a:xfrm>
            <a:off x="3516383" y="2536305"/>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Isosceles Triangle 16"/>
          <p:cNvSpPr/>
          <p:nvPr/>
        </p:nvSpPr>
        <p:spPr>
          <a:xfrm>
            <a:off x="7851396"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a:t>
            </a:r>
          </a:p>
        </p:txBody>
      </p:sp>
      <p:sp>
        <p:nvSpPr>
          <p:cNvPr id="18" name="Isosceles Triangle 17"/>
          <p:cNvSpPr/>
          <p:nvPr/>
        </p:nvSpPr>
        <p:spPr>
          <a:xfrm>
            <a:off x="8716861"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1b</a:t>
            </a:r>
          </a:p>
        </p:txBody>
      </p:sp>
      <p:sp>
        <p:nvSpPr>
          <p:cNvPr id="19" name="Isosceles Triangle 18"/>
          <p:cNvSpPr/>
          <p:nvPr/>
        </p:nvSpPr>
        <p:spPr>
          <a:xfrm>
            <a:off x="9508919" y="1765558"/>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Isosceles Triangle 19"/>
          <p:cNvSpPr/>
          <p:nvPr/>
        </p:nvSpPr>
        <p:spPr>
          <a:xfrm>
            <a:off x="7851396"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a:t>
            </a:r>
          </a:p>
        </p:txBody>
      </p:sp>
      <p:sp>
        <p:nvSpPr>
          <p:cNvPr id="21" name="Isosceles Triangle 20"/>
          <p:cNvSpPr/>
          <p:nvPr/>
        </p:nvSpPr>
        <p:spPr>
          <a:xfrm>
            <a:off x="871686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3b</a:t>
            </a:r>
          </a:p>
        </p:txBody>
      </p:sp>
      <p:sp>
        <p:nvSpPr>
          <p:cNvPr id="22" name="Isosceles Triangle 21"/>
          <p:cNvSpPr/>
          <p:nvPr/>
        </p:nvSpPr>
        <p:spPr>
          <a:xfrm>
            <a:off x="970592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3c</a:t>
            </a:r>
          </a:p>
        </p:txBody>
      </p:sp>
      <p:sp>
        <p:nvSpPr>
          <p:cNvPr id="23" name="TextBox 22"/>
          <p:cNvSpPr txBox="1"/>
          <p:nvPr/>
        </p:nvSpPr>
        <p:spPr>
          <a:xfrm>
            <a:off x="678456" y="1294257"/>
            <a:ext cx="1870745" cy="369332"/>
          </a:xfrm>
          <a:prstGeom prst="rect">
            <a:avLst/>
          </a:prstGeom>
          <a:noFill/>
        </p:spPr>
        <p:txBody>
          <a:bodyPr wrap="square" rtlCol="0">
            <a:spAutoFit/>
          </a:bodyPr>
          <a:lstStyle/>
          <a:p>
            <a:r>
              <a:rPr lang="en-US" b="1" dirty="0"/>
              <a:t>Features</a:t>
            </a:r>
          </a:p>
        </p:txBody>
      </p:sp>
      <p:sp>
        <p:nvSpPr>
          <p:cNvPr id="24" name="TextBox 23"/>
          <p:cNvSpPr txBox="1"/>
          <p:nvPr/>
        </p:nvSpPr>
        <p:spPr>
          <a:xfrm>
            <a:off x="3778191" y="1347112"/>
            <a:ext cx="1870745" cy="369332"/>
          </a:xfrm>
          <a:prstGeom prst="rect">
            <a:avLst/>
          </a:prstGeom>
          <a:noFill/>
        </p:spPr>
        <p:txBody>
          <a:bodyPr wrap="square" rtlCol="0">
            <a:spAutoFit/>
          </a:bodyPr>
          <a:lstStyle/>
          <a:p>
            <a:r>
              <a:rPr lang="en-US" b="1" dirty="0"/>
              <a:t>Estimated Stories</a:t>
            </a:r>
          </a:p>
        </p:txBody>
      </p:sp>
      <p:sp>
        <p:nvSpPr>
          <p:cNvPr id="25" name="TextBox 24"/>
          <p:cNvSpPr txBox="1"/>
          <p:nvPr/>
        </p:nvSpPr>
        <p:spPr>
          <a:xfrm>
            <a:off x="7369939" y="1290770"/>
            <a:ext cx="3389012" cy="369332"/>
          </a:xfrm>
          <a:prstGeom prst="rect">
            <a:avLst/>
          </a:prstGeom>
          <a:noFill/>
        </p:spPr>
        <p:txBody>
          <a:bodyPr wrap="square" rtlCol="0">
            <a:spAutoFit/>
          </a:bodyPr>
          <a:lstStyle/>
          <a:p>
            <a:r>
              <a:rPr lang="en-US" b="1" dirty="0"/>
              <a:t>Implemented Stories and Defects</a:t>
            </a:r>
          </a:p>
        </p:txBody>
      </p:sp>
      <p:sp>
        <p:nvSpPr>
          <p:cNvPr id="26" name="Oval 25"/>
          <p:cNvSpPr/>
          <p:nvPr/>
        </p:nvSpPr>
        <p:spPr>
          <a:xfrm>
            <a:off x="4019025" y="3373627"/>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p:cNvSpPr/>
          <p:nvPr/>
        </p:nvSpPr>
        <p:spPr>
          <a:xfrm>
            <a:off x="7859226"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a:t>
            </a:r>
          </a:p>
        </p:txBody>
      </p:sp>
      <p:sp>
        <p:nvSpPr>
          <p:cNvPr id="28" name="Oval 27"/>
          <p:cNvSpPr/>
          <p:nvPr/>
        </p:nvSpPr>
        <p:spPr>
          <a:xfrm>
            <a:off x="9186645"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1b</a:t>
            </a:r>
          </a:p>
        </p:txBody>
      </p:sp>
      <p:sp>
        <p:nvSpPr>
          <p:cNvPr id="29" name="Heart 28"/>
          <p:cNvSpPr/>
          <p:nvPr/>
        </p:nvSpPr>
        <p:spPr>
          <a:xfrm>
            <a:off x="340662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Heart 29"/>
          <p:cNvSpPr/>
          <p:nvPr/>
        </p:nvSpPr>
        <p:spPr>
          <a:xfrm>
            <a:off x="478661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Heart 30"/>
          <p:cNvSpPr/>
          <p:nvPr/>
        </p:nvSpPr>
        <p:spPr>
          <a:xfrm>
            <a:off x="7774149" y="4884962"/>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Heart 31"/>
          <p:cNvSpPr/>
          <p:nvPr/>
        </p:nvSpPr>
        <p:spPr>
          <a:xfrm>
            <a:off x="9311082" y="4825041"/>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a:t>
            </a:r>
          </a:p>
        </p:txBody>
      </p:sp>
      <p:sp>
        <p:nvSpPr>
          <p:cNvPr id="33" name="Heart 32"/>
          <p:cNvSpPr/>
          <p:nvPr/>
        </p:nvSpPr>
        <p:spPr>
          <a:xfrm>
            <a:off x="9797720" y="5314512"/>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2c</a:t>
            </a:r>
          </a:p>
        </p:txBody>
      </p:sp>
      <p:sp>
        <p:nvSpPr>
          <p:cNvPr id="34" name="Heart 33"/>
          <p:cNvSpPr/>
          <p:nvPr/>
        </p:nvSpPr>
        <p:spPr>
          <a:xfrm>
            <a:off x="10147112" y="4825040"/>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2b</a:t>
            </a:r>
          </a:p>
        </p:txBody>
      </p:sp>
      <p:sp>
        <p:nvSpPr>
          <p:cNvPr id="35" name="TextBox 34"/>
          <p:cNvSpPr txBox="1"/>
          <p:nvPr/>
        </p:nvSpPr>
        <p:spPr>
          <a:xfrm>
            <a:off x="3065885" y="5780782"/>
            <a:ext cx="3219151" cy="1077218"/>
          </a:xfrm>
          <a:prstGeom prst="rect">
            <a:avLst/>
          </a:prstGeom>
          <a:noFill/>
        </p:spPr>
        <p:txBody>
          <a:bodyPr wrap="none" rtlCol="0">
            <a:spAutoFit/>
          </a:bodyPr>
          <a:lstStyle/>
          <a:p>
            <a:r>
              <a:rPr lang="en-US" sz="3200" dirty="0"/>
              <a:t>Actual Backlog </a:t>
            </a:r>
            <a:br>
              <a:rPr lang="en-US" sz="3200" dirty="0"/>
            </a:br>
            <a:r>
              <a:rPr lang="en-US" sz="3200" dirty="0"/>
              <a:t>Rate Delivered = 6</a:t>
            </a:r>
          </a:p>
        </p:txBody>
      </p:sp>
      <p:sp>
        <p:nvSpPr>
          <p:cNvPr id="36" name="TextBox 35"/>
          <p:cNvSpPr txBox="1"/>
          <p:nvPr/>
        </p:nvSpPr>
        <p:spPr>
          <a:xfrm>
            <a:off x="6752195" y="6273225"/>
            <a:ext cx="4738028" cy="584775"/>
          </a:xfrm>
          <a:prstGeom prst="rect">
            <a:avLst/>
          </a:prstGeom>
          <a:noFill/>
        </p:spPr>
        <p:txBody>
          <a:bodyPr wrap="none" rtlCol="0">
            <a:spAutoFit/>
          </a:bodyPr>
          <a:lstStyle/>
          <a:p>
            <a:r>
              <a:rPr lang="en-US" sz="3200" dirty="0"/>
              <a:t>Measured Throughput = 12</a:t>
            </a:r>
          </a:p>
        </p:txBody>
      </p:sp>
    </p:spTree>
    <p:extLst>
      <p:ext uri="{BB962C8B-B14F-4D97-AF65-F5344CB8AC3E}">
        <p14:creationId xmlns:p14="http://schemas.microsoft.com/office/powerpoint/2010/main" val="36465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3" name="Content Placeholder 2"/>
          <p:cNvSpPr>
            <a:spLocks noGrp="1"/>
          </p:cNvSpPr>
          <p:nvPr>
            <p:ph idx="1"/>
          </p:nvPr>
        </p:nvSpPr>
        <p:spPr/>
        <p:txBody>
          <a:bodyPr/>
          <a:lstStyle/>
          <a:p>
            <a:r>
              <a:rPr lang="en-US" dirty="0"/>
              <a:t>Forecast using the “Completion rate” we may under-forecast</a:t>
            </a:r>
          </a:p>
          <a:p>
            <a:pPr lvl="1"/>
            <a:r>
              <a:rPr lang="en-US" dirty="0"/>
              <a:t>Backlog is Miles per Hour, Completion rate is Kilometers per Hour</a:t>
            </a:r>
          </a:p>
          <a:p>
            <a:r>
              <a:rPr lang="en-US" dirty="0"/>
              <a:t>Normal split rates are between 1 to 3 times (most common seen)</a:t>
            </a:r>
          </a:p>
          <a:p>
            <a:r>
              <a:rPr lang="en-US" dirty="0"/>
              <a:t>This means</a:t>
            </a:r>
          </a:p>
          <a:p>
            <a:pPr lvl="1"/>
            <a:r>
              <a:rPr lang="en-US" dirty="0"/>
              <a:t>If you don’t account for it, you will UNDER-FORECAST by 1 to 3 times!</a:t>
            </a:r>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06" y="4455200"/>
            <a:ext cx="10885694" cy="1401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1323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6" name="Content Placeholder 5" descr="Screen Clippin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44775"/>
          <a:stretch/>
        </p:blipFill>
        <p:spPr>
          <a:xfrm>
            <a:off x="109057" y="148237"/>
            <a:ext cx="8699047" cy="3844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533" y="4192190"/>
            <a:ext cx="9283157" cy="2504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Bent 7"/>
          <p:cNvSpPr/>
          <p:nvPr/>
        </p:nvSpPr>
        <p:spPr>
          <a:xfrm rot="5400000">
            <a:off x="8910006" y="2891478"/>
            <a:ext cx="1178876" cy="1259308"/>
          </a:xfrm>
          <a:prstGeom prst="bentArrow">
            <a:avLst>
              <a:gd name="adj1" fmla="val 21633"/>
              <a:gd name="adj2" fmla="val 25000"/>
              <a:gd name="adj3" fmla="val 25000"/>
              <a:gd name="adj4" fmla="val 35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llout: Line with Border and Accent Bar 14"/>
          <p:cNvSpPr/>
          <p:nvPr/>
        </p:nvSpPr>
        <p:spPr>
          <a:xfrm>
            <a:off x="9614725" y="1284582"/>
            <a:ext cx="2294965" cy="277906"/>
          </a:xfrm>
          <a:prstGeom prst="accentBorderCallout1">
            <a:avLst>
              <a:gd name="adj1" fmla="val 18750"/>
              <a:gd name="adj2" fmla="val -8333"/>
              <a:gd name="adj3" fmla="val 154435"/>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X </a:t>
            </a:r>
            <a:r>
              <a:rPr lang="en-US" sz="2400" b="1" dirty="0"/>
              <a:t>1.6</a:t>
            </a:r>
            <a:r>
              <a:rPr lang="en-US" dirty="0"/>
              <a:t> = 8</a:t>
            </a:r>
          </a:p>
        </p:txBody>
      </p:sp>
      <p:sp>
        <p:nvSpPr>
          <p:cNvPr id="16" name="Callout: Line with Border and Accent Bar 15"/>
          <p:cNvSpPr/>
          <p:nvPr/>
        </p:nvSpPr>
        <p:spPr>
          <a:xfrm>
            <a:off x="9614725" y="1747848"/>
            <a:ext cx="2294965" cy="277906"/>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X </a:t>
            </a:r>
            <a:r>
              <a:rPr lang="en-US" sz="2400" b="1" dirty="0"/>
              <a:t>1.3</a:t>
            </a:r>
            <a:r>
              <a:rPr lang="en-US" dirty="0"/>
              <a:t> = 4</a:t>
            </a:r>
          </a:p>
        </p:txBody>
      </p:sp>
      <p:sp>
        <p:nvSpPr>
          <p:cNvPr id="17" name="Callout: Line with Border and Accent Bar 16"/>
          <p:cNvSpPr/>
          <p:nvPr/>
        </p:nvSpPr>
        <p:spPr>
          <a:xfrm>
            <a:off x="9614724" y="2211114"/>
            <a:ext cx="2294966" cy="277906"/>
          </a:xfrm>
          <a:prstGeom prst="accentBorderCallout1">
            <a:avLst>
              <a:gd name="adj1" fmla="val 18750"/>
              <a:gd name="adj2" fmla="val -8333"/>
              <a:gd name="adj3" fmla="val 60887"/>
              <a:gd name="adj4" fmla="val -37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X </a:t>
            </a:r>
            <a:r>
              <a:rPr lang="en-US" sz="2400" b="1" dirty="0"/>
              <a:t>1.25</a:t>
            </a:r>
            <a:r>
              <a:rPr lang="en-US" dirty="0"/>
              <a:t> = 10</a:t>
            </a:r>
          </a:p>
        </p:txBody>
      </p:sp>
    </p:spTree>
    <p:extLst>
      <p:ext uri="{BB962C8B-B14F-4D97-AF65-F5344CB8AC3E}">
        <p14:creationId xmlns:p14="http://schemas.microsoft.com/office/powerpoint/2010/main" val="3034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3: Ignoring Risks</a:t>
            </a:r>
          </a:p>
        </p:txBody>
      </p:sp>
      <p:sp>
        <p:nvSpPr>
          <p:cNvPr id="3" name="Content Placeholder 2"/>
          <p:cNvSpPr>
            <a:spLocks noGrp="1"/>
          </p:cNvSpPr>
          <p:nvPr>
            <p:ph idx="1"/>
          </p:nvPr>
        </p:nvSpPr>
        <p:spPr/>
        <p:txBody>
          <a:bodyPr/>
          <a:lstStyle/>
          <a:p>
            <a:r>
              <a:rPr lang="en-US" dirty="0"/>
              <a:t>Risk = Work that “might” need to be done but we don’t know yet</a:t>
            </a:r>
          </a:p>
          <a:p>
            <a:endParaRPr lang="en-US" dirty="0"/>
          </a:p>
          <a:p>
            <a:r>
              <a:rPr lang="en-US" dirty="0"/>
              <a:t>Some samples</a:t>
            </a:r>
          </a:p>
          <a:p>
            <a:pPr lvl="1"/>
            <a:r>
              <a:rPr lang="en-US" dirty="0"/>
              <a:t>Fails on Internet Explorer 6, or now Safari on phones</a:t>
            </a:r>
          </a:p>
          <a:p>
            <a:pPr lvl="1"/>
            <a:r>
              <a:rPr lang="en-US" dirty="0"/>
              <a:t>Fails performance testing under load, or uses too much memory</a:t>
            </a:r>
          </a:p>
          <a:p>
            <a:pPr lvl="1"/>
            <a:r>
              <a:rPr lang="en-US" dirty="0"/>
              <a:t>CSS alignment issues with German text translations, things wrap</a:t>
            </a:r>
          </a:p>
          <a:p>
            <a:pPr lvl="1"/>
            <a:r>
              <a:rPr lang="en-US" dirty="0"/>
              <a:t>Production network security blocks traffic, awaiting vendor to fix</a:t>
            </a:r>
          </a:p>
          <a:p>
            <a:pPr lvl="1"/>
            <a:r>
              <a:rPr lang="en-US" dirty="0"/>
              <a:t>Fails on real customer data (we designed for 50 items, they have 500)</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895739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13" name="Picture 1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88" y="4704114"/>
            <a:ext cx="6861912" cy="1607031"/>
          </a:xfrm>
          <a:prstGeom prst="rect">
            <a:avLst/>
          </a:prstGeom>
        </p:spPr>
      </p:pic>
      <p:pic>
        <p:nvPicPr>
          <p:cNvPr id="15" name="Picture 14" descr="Screen Clipping"/>
          <p:cNvPicPr>
            <a:picLocks noChangeAspect="1"/>
          </p:cNvPicPr>
          <p:nvPr/>
        </p:nvPicPr>
        <p:blipFill rotWithShape="1">
          <a:blip r:embed="rId3">
            <a:extLst>
              <a:ext uri="{28A0092B-C50C-407E-A947-70E740481C1C}">
                <a14:useLocalDpi xmlns:a14="http://schemas.microsoft.com/office/drawing/2010/main" val="0"/>
              </a:ext>
            </a:extLst>
          </a:blip>
          <a:srcRect r="21114" b="11395"/>
          <a:stretch/>
        </p:blipFill>
        <p:spPr>
          <a:xfrm>
            <a:off x="5696057" y="2464024"/>
            <a:ext cx="6401403" cy="1408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11" y="2193641"/>
            <a:ext cx="4699516" cy="2124161"/>
          </a:xfrm>
          <a:prstGeom prst="rect">
            <a:avLst/>
          </a:prstGeom>
        </p:spPr>
      </p:pic>
      <p:sp>
        <p:nvSpPr>
          <p:cNvPr id="18" name="TextBox 17"/>
          <p:cNvSpPr txBox="1"/>
          <p:nvPr/>
        </p:nvSpPr>
        <p:spPr>
          <a:xfrm>
            <a:off x="7119266" y="768793"/>
            <a:ext cx="2627451" cy="954107"/>
          </a:xfrm>
          <a:prstGeom prst="rect">
            <a:avLst/>
          </a:prstGeom>
          <a:noFill/>
        </p:spPr>
        <p:txBody>
          <a:bodyPr wrap="none" rtlCol="0">
            <a:spAutoFit/>
          </a:bodyPr>
          <a:lstStyle/>
          <a:p>
            <a:r>
              <a:rPr lang="en-US" sz="2800" b="1" dirty="0">
                <a:solidFill>
                  <a:schemeClr val="accent6"/>
                </a:solidFill>
              </a:rPr>
              <a:t>WITH </a:t>
            </a:r>
            <a:br>
              <a:rPr lang="en-US" sz="2800" b="1" dirty="0">
                <a:solidFill>
                  <a:schemeClr val="accent6"/>
                </a:solidFill>
              </a:rPr>
            </a:br>
            <a:r>
              <a:rPr lang="en-US" sz="2800" b="1" dirty="0">
                <a:solidFill>
                  <a:schemeClr val="accent6"/>
                </a:solidFill>
              </a:rPr>
              <a:t>RISKS INCLUDED</a:t>
            </a:r>
          </a:p>
        </p:txBody>
      </p:sp>
      <p:cxnSp>
        <p:nvCxnSpPr>
          <p:cNvPr id="19" name="Straight Connector 18"/>
          <p:cNvCxnSpPr>
            <a:cxnSpLocks/>
          </p:cNvCxnSpPr>
          <p:nvPr/>
        </p:nvCxnSpPr>
        <p:spPr>
          <a:xfrm>
            <a:off x="3375418" y="1792941"/>
            <a:ext cx="0" cy="4854431"/>
          </a:xfrm>
          <a:prstGeom prst="line">
            <a:avLst/>
          </a:prstGeom>
          <a:ln w="57150">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a:cxnSpLocks/>
          </p:cNvCxnSpPr>
          <p:nvPr/>
        </p:nvCxnSpPr>
        <p:spPr>
          <a:xfrm>
            <a:off x="5213202" y="1730188"/>
            <a:ext cx="0" cy="4917184"/>
          </a:xfrm>
          <a:prstGeom prst="line">
            <a:avLst/>
          </a:prstGeom>
          <a:ln w="57150">
            <a:solidFill>
              <a:schemeClr val="accent6"/>
            </a:solidFill>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2799498" y="814960"/>
            <a:ext cx="1930850" cy="861774"/>
          </a:xfrm>
          <a:prstGeom prst="rect">
            <a:avLst/>
          </a:prstGeom>
          <a:noFill/>
        </p:spPr>
        <p:txBody>
          <a:bodyPr wrap="none" rtlCol="0">
            <a:spAutoFit/>
          </a:bodyPr>
          <a:lstStyle/>
          <a:p>
            <a:r>
              <a:rPr lang="en-US" sz="3200" b="1" dirty="0">
                <a:solidFill>
                  <a:schemeClr val="accent2"/>
                </a:solidFill>
              </a:rPr>
              <a:t>27</a:t>
            </a:r>
            <a:r>
              <a:rPr lang="en-US" sz="3200" b="1" baseline="30000" dirty="0">
                <a:solidFill>
                  <a:schemeClr val="accent2"/>
                </a:solidFill>
              </a:rPr>
              <a:t>th</a:t>
            </a:r>
            <a:r>
              <a:rPr lang="en-US" sz="3200" b="1" dirty="0">
                <a:solidFill>
                  <a:schemeClr val="accent2"/>
                </a:solidFill>
              </a:rPr>
              <a:t> May </a:t>
            </a:r>
            <a:br>
              <a:rPr lang="en-US" b="1" dirty="0">
                <a:solidFill>
                  <a:schemeClr val="accent2"/>
                </a:solidFill>
              </a:rPr>
            </a:br>
            <a:r>
              <a:rPr lang="en-US" b="1" dirty="0">
                <a:solidFill>
                  <a:schemeClr val="accent2"/>
                </a:solidFill>
              </a:rPr>
              <a:t>(highest late June)</a:t>
            </a:r>
          </a:p>
        </p:txBody>
      </p:sp>
      <p:sp>
        <p:nvSpPr>
          <p:cNvPr id="26" name="TextBox 25"/>
          <p:cNvSpPr txBox="1"/>
          <p:nvPr/>
        </p:nvSpPr>
        <p:spPr>
          <a:xfrm>
            <a:off x="4847810" y="808473"/>
            <a:ext cx="2271456" cy="861774"/>
          </a:xfrm>
          <a:prstGeom prst="rect">
            <a:avLst/>
          </a:prstGeom>
          <a:noFill/>
        </p:spPr>
        <p:txBody>
          <a:bodyPr wrap="none" rtlCol="0">
            <a:spAutoFit/>
          </a:bodyPr>
          <a:lstStyle/>
          <a:p>
            <a:r>
              <a:rPr lang="en-US" sz="3200" b="1" dirty="0">
                <a:solidFill>
                  <a:schemeClr val="accent6"/>
                </a:solidFill>
              </a:rPr>
              <a:t>24</a:t>
            </a:r>
            <a:r>
              <a:rPr lang="en-US" sz="3200" b="1" baseline="30000" dirty="0">
                <a:solidFill>
                  <a:schemeClr val="accent6"/>
                </a:solidFill>
              </a:rPr>
              <a:t>th</a:t>
            </a:r>
            <a:r>
              <a:rPr lang="en-US" sz="3200" b="1" dirty="0">
                <a:solidFill>
                  <a:schemeClr val="accent6"/>
                </a:solidFill>
              </a:rPr>
              <a:t> June </a:t>
            </a:r>
            <a:br>
              <a:rPr lang="en-US" b="1" dirty="0">
                <a:solidFill>
                  <a:schemeClr val="accent6"/>
                </a:solidFill>
              </a:rPr>
            </a:br>
            <a:r>
              <a:rPr lang="en-US" b="1" dirty="0">
                <a:solidFill>
                  <a:schemeClr val="accent6"/>
                </a:solidFill>
              </a:rPr>
              <a:t>(highest early August)</a:t>
            </a:r>
          </a:p>
        </p:txBody>
      </p:sp>
      <p:sp>
        <p:nvSpPr>
          <p:cNvPr id="30" name="TextBox 29"/>
          <p:cNvSpPr txBox="1"/>
          <p:nvPr/>
        </p:nvSpPr>
        <p:spPr>
          <a:xfrm>
            <a:off x="113316" y="808473"/>
            <a:ext cx="2627451" cy="954107"/>
          </a:xfrm>
          <a:prstGeom prst="rect">
            <a:avLst/>
          </a:prstGeom>
          <a:noFill/>
        </p:spPr>
        <p:txBody>
          <a:bodyPr wrap="none" rtlCol="0">
            <a:spAutoFit/>
          </a:bodyPr>
          <a:lstStyle/>
          <a:p>
            <a:r>
              <a:rPr lang="en-US" sz="2800" b="1" dirty="0">
                <a:solidFill>
                  <a:schemeClr val="accent2"/>
                </a:solidFill>
              </a:rPr>
              <a:t>WITHOUT </a:t>
            </a:r>
            <a:br>
              <a:rPr lang="en-US" sz="2800" b="1" dirty="0">
                <a:solidFill>
                  <a:schemeClr val="accent2"/>
                </a:solidFill>
              </a:rPr>
            </a:br>
            <a:r>
              <a:rPr lang="en-US" sz="2800" b="1" dirty="0">
                <a:solidFill>
                  <a:schemeClr val="accent2"/>
                </a:solidFill>
              </a:rPr>
              <a:t>RISKS INCLUDED</a:t>
            </a:r>
          </a:p>
        </p:txBody>
      </p:sp>
      <p:sp>
        <p:nvSpPr>
          <p:cNvPr id="2" name="TextBox 1"/>
          <p:cNvSpPr txBox="1"/>
          <p:nvPr/>
        </p:nvSpPr>
        <p:spPr>
          <a:xfrm>
            <a:off x="9910261" y="5720000"/>
            <a:ext cx="2003398" cy="646331"/>
          </a:xfrm>
          <a:prstGeom prst="rect">
            <a:avLst/>
          </a:prstGeom>
          <a:noFill/>
        </p:spPr>
        <p:txBody>
          <a:bodyPr wrap="square" rtlCol="0">
            <a:spAutoFit/>
          </a:bodyPr>
          <a:lstStyle/>
          <a:p>
            <a:r>
              <a:rPr lang="en-US" dirty="0"/>
              <a:t>Forecasts shown at 85</a:t>
            </a:r>
            <a:r>
              <a:rPr lang="en-US" baseline="30000" dirty="0"/>
              <a:t>th</a:t>
            </a:r>
            <a:r>
              <a:rPr lang="en-US" dirty="0"/>
              <a:t> Percentile</a:t>
            </a:r>
          </a:p>
        </p:txBody>
      </p:sp>
    </p:spTree>
    <p:extLst>
      <p:ext uri="{BB962C8B-B14F-4D97-AF65-F5344CB8AC3E}">
        <p14:creationId xmlns:p14="http://schemas.microsoft.com/office/powerpoint/2010/main" val="167742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Bonus fail: High System Utilization</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1" name="Picture 10"/>
          <p:cNvPicPr>
            <a:picLocks noChangeAspect="1"/>
          </p:cNvPicPr>
          <p:nvPr/>
        </p:nvPicPr>
        <p:blipFill>
          <a:blip r:embed="rId2"/>
          <a:stretch>
            <a:fillRect/>
          </a:stretch>
        </p:blipFill>
        <p:spPr>
          <a:xfrm>
            <a:off x="6511036" y="1690688"/>
            <a:ext cx="5499989" cy="349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http://www.heapsoffun.com/pictures/20120227/funny_way_to_beat_traffic_jam_m1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6" y="1690688"/>
            <a:ext cx="5853811" cy="3529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442123" y="5574885"/>
            <a:ext cx="8762999" cy="523220"/>
          </a:xfrm>
          <a:prstGeom prst="rect">
            <a:avLst/>
          </a:prstGeom>
          <a:noFill/>
        </p:spPr>
        <p:txBody>
          <a:bodyPr wrap="square" rtlCol="0">
            <a:spAutoFit/>
          </a:bodyPr>
          <a:lstStyle/>
          <a:p>
            <a:pPr algn="ctr"/>
            <a:r>
              <a:rPr lang="en-US" sz="2800" b="1" dirty="0"/>
              <a:t>Can’t forecast high utilization systems using item size…</a:t>
            </a:r>
          </a:p>
        </p:txBody>
      </p:sp>
    </p:spTree>
    <p:extLst>
      <p:ext uri="{BB962C8B-B14F-4D97-AF65-F5344CB8AC3E}">
        <p14:creationId xmlns:p14="http://schemas.microsoft.com/office/powerpoint/2010/main" val="17495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090570" y="731985"/>
            <a:ext cx="4764189" cy="461665"/>
          </a:xfrm>
          <a:prstGeom prst="rect">
            <a:avLst/>
          </a:prstGeom>
          <a:noFill/>
        </p:spPr>
        <p:txBody>
          <a:bodyPr wrap="none" rtlCol="0">
            <a:spAutoFit/>
          </a:bodyPr>
          <a:lstStyle/>
          <a:p>
            <a:r>
              <a:rPr lang="en-US" sz="2400" dirty="0"/>
              <a:t>Throughput per week for 100 teams</a:t>
            </a:r>
          </a:p>
        </p:txBody>
      </p:sp>
      <p:sp>
        <p:nvSpPr>
          <p:cNvPr id="3" name="Rectangle 2"/>
          <p:cNvSpPr/>
          <p:nvPr/>
        </p:nvSpPr>
        <p:spPr>
          <a:xfrm>
            <a:off x="1090570" y="1456532"/>
            <a:ext cx="3472465" cy="143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NOTHING you can estimate poorly will be as DAMAGING as a bad process or poor management policy</a:t>
            </a:r>
          </a:p>
        </p:txBody>
      </p:sp>
    </p:spTree>
    <p:extLst>
      <p:ext uri="{BB962C8B-B14F-4D97-AF65-F5344CB8AC3E}">
        <p14:creationId xmlns:p14="http://schemas.microsoft.com/office/powerpoint/2010/main" val="16544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A92-830E-4941-88CB-A00156EFE613}"/>
              </a:ext>
            </a:extLst>
          </p:cNvPr>
          <p:cNvSpPr>
            <a:spLocks noGrp="1"/>
          </p:cNvSpPr>
          <p:nvPr>
            <p:ph type="title"/>
          </p:nvPr>
        </p:nvSpPr>
        <p:spPr/>
        <p:txBody>
          <a:bodyPr/>
          <a:lstStyle/>
          <a:p>
            <a:r>
              <a:rPr lang="en-US" dirty="0"/>
              <a:t>Exercise – “when should I leave?” (~1 hour)</a:t>
            </a:r>
          </a:p>
        </p:txBody>
      </p:sp>
      <p:sp>
        <p:nvSpPr>
          <p:cNvPr id="3" name="Content Placeholder 2">
            <a:extLst>
              <a:ext uri="{FF2B5EF4-FFF2-40B4-BE49-F238E27FC236}">
                <a16:creationId xmlns:a16="http://schemas.microsoft.com/office/drawing/2014/main" id="{062DC7E6-C8A0-4663-9FB5-DC5B3F69B566}"/>
              </a:ext>
            </a:extLst>
          </p:cNvPr>
          <p:cNvSpPr>
            <a:spLocks noGrp="1"/>
          </p:cNvSpPr>
          <p:nvPr>
            <p:ph idx="1"/>
          </p:nvPr>
        </p:nvSpPr>
        <p:spPr/>
        <p:txBody>
          <a:bodyPr/>
          <a:lstStyle/>
          <a:p>
            <a:r>
              <a:rPr lang="en-US" dirty="0"/>
              <a:t>Goals</a:t>
            </a:r>
          </a:p>
          <a:p>
            <a:pPr lvl="1"/>
            <a:r>
              <a:rPr lang="en-US" dirty="0"/>
              <a:t>Learn how the basic “distance” / “velocity” model for forecasting works</a:t>
            </a:r>
          </a:p>
          <a:p>
            <a:pPr lvl="1"/>
            <a:r>
              <a:rPr lang="en-US" dirty="0"/>
              <a:t>Learn how to incorporate data uncertainty and context into forecasts</a:t>
            </a:r>
          </a:p>
          <a:p>
            <a:pPr lvl="1"/>
            <a:r>
              <a:rPr lang="en-US" dirty="0"/>
              <a:t>Learn how to incorporate risk and cost of delay into forecasts</a:t>
            </a:r>
          </a:p>
          <a:p>
            <a:r>
              <a:rPr lang="en-US" dirty="0"/>
              <a:t>How</a:t>
            </a:r>
          </a:p>
          <a:p>
            <a:pPr lvl="1"/>
            <a:r>
              <a:rPr lang="en-US" dirty="0"/>
              <a:t>Exercise on pages 5 and 6 of your workbooks</a:t>
            </a:r>
          </a:p>
          <a:p>
            <a:pPr lvl="1"/>
            <a:endParaRPr lang="en-US" dirty="0"/>
          </a:p>
          <a:p>
            <a:r>
              <a:rPr lang="en-US" dirty="0"/>
              <a:t>Debrief</a:t>
            </a:r>
          </a:p>
          <a:p>
            <a:pPr lvl="1"/>
            <a:r>
              <a:rPr lang="en-US" dirty="0"/>
              <a:t>Start with a simple model and think “why would this be wrong” – repeat</a:t>
            </a:r>
          </a:p>
          <a:p>
            <a:pPr lvl="1"/>
            <a:r>
              <a:rPr lang="en-US" dirty="0"/>
              <a:t>Context is everything. Peak traffic times can be more impact than distance</a:t>
            </a:r>
          </a:p>
          <a:p>
            <a:pPr lvl="1"/>
            <a:endParaRPr lang="en-US" dirty="0"/>
          </a:p>
        </p:txBody>
      </p:sp>
    </p:spTree>
    <p:extLst>
      <p:ext uri="{BB962C8B-B14F-4D97-AF65-F5344CB8AC3E}">
        <p14:creationId xmlns:p14="http://schemas.microsoft.com/office/powerpoint/2010/main" val="676094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 How Many Defects?</a:t>
            </a:r>
          </a:p>
        </p:txBody>
      </p:sp>
      <p:sp>
        <p:nvSpPr>
          <p:cNvPr id="6" name="Text Placeholder 5"/>
          <p:cNvSpPr>
            <a:spLocks noGrp="1"/>
          </p:cNvSpPr>
          <p:nvPr>
            <p:ph type="body" idx="1"/>
          </p:nvPr>
        </p:nvSpPr>
        <p:spPr/>
        <p:txBody>
          <a:bodyPr/>
          <a:lstStyle/>
          <a:p>
            <a:r>
              <a:rPr lang="en-US" dirty="0"/>
              <a:t>Understanding if more testing is worth it, or can (should) we release yet!</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240384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pic>
        <p:nvPicPr>
          <p:cNvPr id="24" name="Picture 23">
            <a:extLst>
              <a:ext uri="{FF2B5EF4-FFF2-40B4-BE49-F238E27FC236}">
                <a16:creationId xmlns:a16="http://schemas.microsoft.com/office/drawing/2014/main" id="{E785E17C-AA7A-4688-BCA1-ABA14435C46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5" name="TextBox 24">
            <a:extLst>
              <a:ext uri="{FF2B5EF4-FFF2-40B4-BE49-F238E27FC236}">
                <a16:creationId xmlns:a16="http://schemas.microsoft.com/office/drawing/2014/main" id="{737D0F95-21EE-43AF-BA76-1258C5E03508}"/>
              </a:ext>
            </a:extLst>
          </p:cNvPr>
          <p:cNvSpPr txBox="1"/>
          <p:nvPr/>
        </p:nvSpPr>
        <p:spPr>
          <a:xfrm>
            <a:off x="5549154" y="130775"/>
            <a:ext cx="6445622" cy="923330"/>
          </a:xfrm>
          <a:prstGeom prst="rect">
            <a:avLst/>
          </a:prstGeom>
          <a:noFill/>
        </p:spPr>
        <p:txBody>
          <a:bodyPr wrap="square" rtlCol="0">
            <a:spAutoFit/>
          </a:bodyPr>
          <a:lstStyle/>
          <a:p>
            <a:r>
              <a:rPr lang="en-US" sz="3600" b="1" dirty="0"/>
              <a:t>How Many Fish?</a:t>
            </a:r>
          </a:p>
          <a:p>
            <a:r>
              <a:rPr lang="en-US" sz="1200" b="1" dirty="0"/>
              <a:t>(</a:t>
            </a:r>
            <a:r>
              <a:rPr lang="en-US" b="1" dirty="0"/>
              <a:t>assume you can’t see them, and you shouldn’t kill them)</a:t>
            </a:r>
            <a:endParaRPr lang="en-US" sz="1200" b="1" dirty="0"/>
          </a:p>
        </p:txBody>
      </p:sp>
    </p:spTree>
    <p:extLst>
      <p:ext uri="{BB962C8B-B14F-4D97-AF65-F5344CB8AC3E}">
        <p14:creationId xmlns:p14="http://schemas.microsoft.com/office/powerpoint/2010/main" val="41043803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3" name="Flowchart: Off-page Connector 12">
            <a:extLst>
              <a:ext uri="{FF2B5EF4-FFF2-40B4-BE49-F238E27FC236}">
                <a16:creationId xmlns:a16="http://schemas.microsoft.com/office/drawing/2014/main" id="{A440175B-F64C-4515-8824-B27525430FB7}"/>
              </a:ext>
            </a:extLst>
          </p:cNvPr>
          <p:cNvSpPr/>
          <p:nvPr/>
        </p:nvSpPr>
        <p:spPr>
          <a:xfrm rot="18547418">
            <a:off x="1472256" y="1358847"/>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Off-page Connector 16">
            <a:extLst>
              <a:ext uri="{FF2B5EF4-FFF2-40B4-BE49-F238E27FC236}">
                <a16:creationId xmlns:a16="http://schemas.microsoft.com/office/drawing/2014/main" id="{EB6B8A0E-BCB1-461C-AB1D-842A2001702C}"/>
              </a:ext>
            </a:extLst>
          </p:cNvPr>
          <p:cNvSpPr/>
          <p:nvPr/>
        </p:nvSpPr>
        <p:spPr>
          <a:xfrm rot="2877342">
            <a:off x="4773614" y="124432"/>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3" name="Flowchart: Off-page Connector 22">
            <a:extLst>
              <a:ext uri="{FF2B5EF4-FFF2-40B4-BE49-F238E27FC236}">
                <a16:creationId xmlns:a16="http://schemas.microsoft.com/office/drawing/2014/main" id="{3B0BB20F-95F5-41BB-9D71-AF5287848E47}"/>
              </a:ext>
            </a:extLst>
          </p:cNvPr>
          <p:cNvSpPr/>
          <p:nvPr/>
        </p:nvSpPr>
        <p:spPr>
          <a:xfrm rot="2486936">
            <a:off x="4672395" y="3316626"/>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3888B6-AB8B-494C-8506-11D6A8A3ADCB}"/>
              </a:ext>
            </a:extLst>
          </p:cNvPr>
          <p:cNvSpPr txBox="1"/>
          <p:nvPr/>
        </p:nvSpPr>
        <p:spPr>
          <a:xfrm>
            <a:off x="6065822" y="130775"/>
            <a:ext cx="5928953" cy="830997"/>
          </a:xfrm>
          <a:prstGeom prst="rect">
            <a:avLst/>
          </a:prstGeom>
          <a:noFill/>
        </p:spPr>
        <p:txBody>
          <a:bodyPr wrap="square" rtlCol="0">
            <a:spAutoFit/>
          </a:bodyPr>
          <a:lstStyle/>
          <a:p>
            <a:r>
              <a:rPr lang="en-US" sz="3600" b="1" dirty="0"/>
              <a:t>We Go Fishing, Tag &amp; Return</a:t>
            </a:r>
          </a:p>
          <a:p>
            <a:r>
              <a:rPr lang="en-US" sz="1200" b="1" dirty="0"/>
              <a:t>We got FIVE fish. </a:t>
            </a:r>
          </a:p>
        </p:txBody>
      </p:sp>
      <p:sp>
        <p:nvSpPr>
          <p:cNvPr id="25" name="TextBox 24">
            <a:extLst>
              <a:ext uri="{FF2B5EF4-FFF2-40B4-BE49-F238E27FC236}">
                <a16:creationId xmlns:a16="http://schemas.microsoft.com/office/drawing/2014/main" id="{FA748AF9-DDB1-4B25-B672-9951A5CAF0DD}"/>
              </a:ext>
            </a:extLst>
          </p:cNvPr>
          <p:cNvSpPr txBox="1"/>
          <p:nvPr/>
        </p:nvSpPr>
        <p:spPr>
          <a:xfrm>
            <a:off x="447373" y="252137"/>
            <a:ext cx="2611036" cy="646331"/>
          </a:xfrm>
          <a:prstGeom prst="rect">
            <a:avLst/>
          </a:prstGeom>
          <a:noFill/>
        </p:spPr>
        <p:txBody>
          <a:bodyPr wrap="none" rtlCol="0">
            <a:spAutoFit/>
          </a:bodyPr>
          <a:lstStyle/>
          <a:p>
            <a:r>
              <a:rPr lang="en-US" sz="3600" b="1" dirty="0"/>
              <a:t>5 fish caught</a:t>
            </a:r>
          </a:p>
        </p:txBody>
      </p:sp>
    </p:spTree>
    <p:extLst>
      <p:ext uri="{BB962C8B-B14F-4D97-AF65-F5344CB8AC3E}">
        <p14:creationId xmlns:p14="http://schemas.microsoft.com/office/powerpoint/2010/main" val="25653459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3BE0C-8A90-426F-B3C2-2108A8522B44}"/>
              </a:ext>
            </a:extLst>
          </p:cNvPr>
          <p:cNvSpPr>
            <a:spLocks noGrp="1"/>
          </p:cNvSpPr>
          <p:nvPr>
            <p:ph type="ftr" sz="quarter" idx="11"/>
          </p:nvPr>
        </p:nvSpPr>
        <p:spPr/>
        <p:txBody>
          <a:bodyPr/>
          <a:lstStyle/>
          <a:p>
            <a:r>
              <a:rPr lang="en-US"/>
              <a:t>@t_magennis</a:t>
            </a:r>
          </a:p>
        </p:txBody>
      </p:sp>
      <p:pic>
        <p:nvPicPr>
          <p:cNvPr id="4" name="Picture 3">
            <a:extLst>
              <a:ext uri="{FF2B5EF4-FFF2-40B4-BE49-F238E27FC236}">
                <a16:creationId xmlns:a16="http://schemas.microsoft.com/office/drawing/2014/main" id="{49D65330-83AC-49A6-95AA-1B4ED4CB02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04426" y="-136525"/>
            <a:ext cx="5855018" cy="6858000"/>
          </a:xfrm>
          <a:prstGeom prst="rect">
            <a:avLst/>
          </a:prstGeom>
        </p:spPr>
      </p:pic>
    </p:spTree>
    <p:extLst>
      <p:ext uri="{BB962C8B-B14F-4D97-AF65-F5344CB8AC3E}">
        <p14:creationId xmlns:p14="http://schemas.microsoft.com/office/powerpoint/2010/main" val="111290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4" name="TextBox 23">
            <a:extLst>
              <a:ext uri="{FF2B5EF4-FFF2-40B4-BE49-F238E27FC236}">
                <a16:creationId xmlns:a16="http://schemas.microsoft.com/office/drawing/2014/main" id="{253888B6-AB8B-494C-8506-11D6A8A3ADCB}"/>
              </a:ext>
            </a:extLst>
          </p:cNvPr>
          <p:cNvSpPr txBox="1"/>
          <p:nvPr/>
        </p:nvSpPr>
        <p:spPr>
          <a:xfrm>
            <a:off x="5970494" y="130775"/>
            <a:ext cx="6024282" cy="1261884"/>
          </a:xfrm>
          <a:prstGeom prst="rect">
            <a:avLst/>
          </a:prstGeom>
          <a:noFill/>
        </p:spPr>
        <p:txBody>
          <a:bodyPr wrap="square" rtlCol="0">
            <a:spAutoFit/>
          </a:bodyPr>
          <a:lstStyle/>
          <a:p>
            <a:r>
              <a:rPr lang="en-US" sz="3600" b="1" dirty="0"/>
              <a:t>We Go Fishing AGAIN</a:t>
            </a:r>
          </a:p>
          <a:p>
            <a:r>
              <a:rPr lang="en-US" sz="2000" b="1" dirty="0"/>
              <a:t>Ratio of Tagged vs Untagged Answers Our Question</a:t>
            </a:r>
            <a:br>
              <a:rPr lang="en-US" sz="2000" b="1" dirty="0"/>
            </a:br>
            <a:r>
              <a:rPr lang="en-US" sz="2000" b="1" dirty="0"/>
              <a:t>(knowing what we know, 50/50 is the expected result)</a:t>
            </a:r>
          </a:p>
        </p:txBody>
      </p:sp>
      <p:sp>
        <p:nvSpPr>
          <p:cNvPr id="25" name="Flowchart: Off-page Connector 24">
            <a:extLst>
              <a:ext uri="{FF2B5EF4-FFF2-40B4-BE49-F238E27FC236}">
                <a16:creationId xmlns:a16="http://schemas.microsoft.com/office/drawing/2014/main" id="{45A18C16-35A1-4AB6-83ED-F4CB66332480}"/>
              </a:ext>
            </a:extLst>
          </p:cNvPr>
          <p:cNvSpPr/>
          <p:nvPr/>
        </p:nvSpPr>
        <p:spPr>
          <a:xfrm rot="18547418">
            <a:off x="1472256" y="1358847"/>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Off-page Connector 25">
            <a:extLst>
              <a:ext uri="{FF2B5EF4-FFF2-40B4-BE49-F238E27FC236}">
                <a16:creationId xmlns:a16="http://schemas.microsoft.com/office/drawing/2014/main" id="{0A0AF45B-85F7-415F-B830-35A8EF56B894}"/>
              </a:ext>
            </a:extLst>
          </p:cNvPr>
          <p:cNvSpPr/>
          <p:nvPr/>
        </p:nvSpPr>
        <p:spPr>
          <a:xfrm rot="2877342">
            <a:off x="4773614" y="124432"/>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Off-page Connector 26">
            <a:extLst>
              <a:ext uri="{FF2B5EF4-FFF2-40B4-BE49-F238E27FC236}">
                <a16:creationId xmlns:a16="http://schemas.microsoft.com/office/drawing/2014/main" id="{44FA5C52-2BEC-4212-AB49-238B152B3763}"/>
              </a:ext>
            </a:extLst>
          </p:cNvPr>
          <p:cNvSpPr/>
          <p:nvPr/>
        </p:nvSpPr>
        <p:spPr>
          <a:xfrm rot="2486936">
            <a:off x="4672395" y="3316626"/>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98ACBB-EFB1-47C9-B591-F49C4D290CC6}"/>
              </a:ext>
            </a:extLst>
          </p:cNvPr>
          <p:cNvSpPr txBox="1"/>
          <p:nvPr/>
        </p:nvSpPr>
        <p:spPr>
          <a:xfrm>
            <a:off x="447373" y="252137"/>
            <a:ext cx="2611036" cy="1508105"/>
          </a:xfrm>
          <a:prstGeom prst="rect">
            <a:avLst/>
          </a:prstGeom>
          <a:noFill/>
        </p:spPr>
        <p:txBody>
          <a:bodyPr wrap="none" rtlCol="0">
            <a:spAutoFit/>
          </a:bodyPr>
          <a:lstStyle/>
          <a:p>
            <a:r>
              <a:rPr lang="en-US" sz="3600" b="1" dirty="0"/>
              <a:t>4 fish caught</a:t>
            </a:r>
          </a:p>
          <a:p>
            <a:r>
              <a:rPr lang="en-US" sz="2800" b="1" dirty="0"/>
              <a:t>2 x tagged</a:t>
            </a:r>
          </a:p>
          <a:p>
            <a:r>
              <a:rPr lang="en-US" sz="2800" b="1" dirty="0"/>
              <a:t>2 x un-tagged</a:t>
            </a:r>
          </a:p>
        </p:txBody>
      </p:sp>
      <p:sp>
        <p:nvSpPr>
          <p:cNvPr id="2" name="Rectangle 1">
            <a:extLst>
              <a:ext uri="{FF2B5EF4-FFF2-40B4-BE49-F238E27FC236}">
                <a16:creationId xmlns:a16="http://schemas.microsoft.com/office/drawing/2014/main" id="{75147C43-A77A-4CBD-BA17-4EEF385659D3}"/>
              </a:ext>
            </a:extLst>
          </p:cNvPr>
          <p:cNvSpPr/>
          <p:nvPr/>
        </p:nvSpPr>
        <p:spPr>
          <a:xfrm>
            <a:off x="1361251" y="1699177"/>
            <a:ext cx="8786795" cy="371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Total Caught First Time x Total Caught Second Time</a:t>
            </a:r>
          </a:p>
          <a:p>
            <a:pPr algn="ctr"/>
            <a:r>
              <a:rPr lang="en-US" sz="3200" dirty="0"/>
              <a:t>Total Caught Both Times (tagged fish)</a:t>
            </a:r>
          </a:p>
          <a:p>
            <a:pPr algn="ctr"/>
            <a:endParaRPr lang="en-US" sz="3200" dirty="0"/>
          </a:p>
          <a:p>
            <a:pPr algn="ctr"/>
            <a:r>
              <a:rPr lang="en-US" sz="3200" u="sng" dirty="0"/>
              <a:t>5 fish x 4 fish</a:t>
            </a:r>
            <a:r>
              <a:rPr lang="en-US" sz="3200" dirty="0"/>
              <a:t>          </a:t>
            </a:r>
            <a:r>
              <a:rPr lang="en-US" sz="3200" u="sng" dirty="0"/>
              <a:t>20</a:t>
            </a:r>
          </a:p>
          <a:p>
            <a:pPr algn="ctr"/>
            <a:r>
              <a:rPr lang="en-US" sz="3200" dirty="0"/>
              <a:t>2 tagged fish   =     2</a:t>
            </a:r>
            <a:br>
              <a:rPr lang="en-US" sz="3200" dirty="0"/>
            </a:br>
            <a:br>
              <a:rPr lang="en-US" sz="3200" dirty="0"/>
            </a:br>
            <a:r>
              <a:rPr lang="en-US" sz="3200" dirty="0"/>
              <a:t>= 10 fish total</a:t>
            </a:r>
          </a:p>
        </p:txBody>
      </p:sp>
    </p:spTree>
    <p:extLst>
      <p:ext uri="{BB962C8B-B14F-4D97-AF65-F5344CB8AC3E}">
        <p14:creationId xmlns:p14="http://schemas.microsoft.com/office/powerpoint/2010/main" val="25514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475E66-017D-4A1F-8828-F0A558F21B17}"/>
              </a:ext>
            </a:extLst>
          </p:cNvPr>
          <p:cNvSpPr>
            <a:spLocks noGrp="1"/>
          </p:cNvSpPr>
          <p:nvPr>
            <p:ph type="ftr" sz="quarter" idx="11"/>
          </p:nvPr>
        </p:nvSpPr>
        <p:spPr/>
        <p:txBody>
          <a:bodyPr/>
          <a:lstStyle/>
          <a:p>
            <a:r>
              <a:rPr lang="en-US"/>
              <a:t>@t_magennis</a:t>
            </a:r>
          </a:p>
        </p:txBody>
      </p:sp>
      <p:sp>
        <p:nvSpPr>
          <p:cNvPr id="3" name="Oval 2">
            <a:extLst>
              <a:ext uri="{FF2B5EF4-FFF2-40B4-BE49-F238E27FC236}">
                <a16:creationId xmlns:a16="http://schemas.microsoft.com/office/drawing/2014/main" id="{D5D5CDD7-5E0F-46F9-9E24-57F16F27B712}"/>
              </a:ext>
            </a:extLst>
          </p:cNvPr>
          <p:cNvSpPr/>
          <p:nvPr/>
        </p:nvSpPr>
        <p:spPr>
          <a:xfrm>
            <a:off x="744070" y="454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5BF8FDA-EE4C-44A6-B8EB-5A9148E32C83}"/>
              </a:ext>
            </a:extLst>
          </p:cNvPr>
          <p:cNvSpPr/>
          <p:nvPr/>
        </p:nvSpPr>
        <p:spPr>
          <a:xfrm>
            <a:off x="3191638" y="51380"/>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quals 4">
            <a:extLst>
              <a:ext uri="{FF2B5EF4-FFF2-40B4-BE49-F238E27FC236}">
                <a16:creationId xmlns:a16="http://schemas.microsoft.com/office/drawing/2014/main" id="{EF2A07A4-2949-41E6-AAB4-73D8E24070CD}"/>
              </a:ext>
            </a:extLst>
          </p:cNvPr>
          <p:cNvSpPr/>
          <p:nvPr/>
        </p:nvSpPr>
        <p:spPr>
          <a:xfrm>
            <a:off x="6294242" y="671318"/>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9460F7FB-B2FC-4BFA-BC79-F6C807BF1B79}"/>
              </a:ext>
            </a:extLst>
          </p:cNvPr>
          <p:cNvSpPr txBox="1"/>
          <p:nvPr/>
        </p:nvSpPr>
        <p:spPr>
          <a:xfrm>
            <a:off x="8089220" y="405243"/>
            <a:ext cx="3335481" cy="1446550"/>
          </a:xfrm>
          <a:prstGeom prst="rect">
            <a:avLst/>
          </a:prstGeom>
          <a:noFill/>
        </p:spPr>
        <p:txBody>
          <a:bodyPr wrap="square" rtlCol="0">
            <a:spAutoFit/>
          </a:bodyPr>
          <a:lstStyle/>
          <a:p>
            <a:r>
              <a:rPr lang="en-US" sz="4400" dirty="0"/>
              <a:t>LOTS MORE TO FIND</a:t>
            </a:r>
          </a:p>
        </p:txBody>
      </p:sp>
      <p:sp>
        <p:nvSpPr>
          <p:cNvPr id="7" name="Oval 6">
            <a:extLst>
              <a:ext uri="{FF2B5EF4-FFF2-40B4-BE49-F238E27FC236}">
                <a16:creationId xmlns:a16="http://schemas.microsoft.com/office/drawing/2014/main" id="{DBDF3C1D-BEA8-4946-8AD5-1FCB086038E5}"/>
              </a:ext>
            </a:extLst>
          </p:cNvPr>
          <p:cNvSpPr/>
          <p:nvPr/>
        </p:nvSpPr>
        <p:spPr>
          <a:xfrm>
            <a:off x="1386681" y="2297711"/>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61E98CE-69B8-45B5-BA47-FC0830417496}"/>
              </a:ext>
            </a:extLst>
          </p:cNvPr>
          <p:cNvSpPr/>
          <p:nvPr/>
        </p:nvSpPr>
        <p:spPr>
          <a:xfrm>
            <a:off x="2599561" y="2272485"/>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65ECB4C0-9DCE-42BC-BB41-EBCAA4FBD577}"/>
              </a:ext>
            </a:extLst>
          </p:cNvPr>
          <p:cNvSpPr/>
          <p:nvPr/>
        </p:nvSpPr>
        <p:spPr>
          <a:xfrm>
            <a:off x="6294242" y="2939359"/>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D389DA3-9ED7-4D49-8431-EDF82B95ADEB}"/>
              </a:ext>
            </a:extLst>
          </p:cNvPr>
          <p:cNvSpPr txBox="1"/>
          <p:nvPr/>
        </p:nvSpPr>
        <p:spPr>
          <a:xfrm>
            <a:off x="8089220" y="2673284"/>
            <a:ext cx="3335481" cy="1446550"/>
          </a:xfrm>
          <a:prstGeom prst="rect">
            <a:avLst/>
          </a:prstGeom>
          <a:noFill/>
        </p:spPr>
        <p:txBody>
          <a:bodyPr wrap="square" rtlCol="0">
            <a:spAutoFit/>
          </a:bodyPr>
          <a:lstStyle/>
          <a:p>
            <a:r>
              <a:rPr lang="en-US" sz="4400" dirty="0"/>
              <a:t>MORE TO FIND</a:t>
            </a:r>
          </a:p>
        </p:txBody>
      </p:sp>
      <p:sp>
        <p:nvSpPr>
          <p:cNvPr id="15" name="Oval 14">
            <a:extLst>
              <a:ext uri="{FF2B5EF4-FFF2-40B4-BE49-F238E27FC236}">
                <a16:creationId xmlns:a16="http://schemas.microsoft.com/office/drawing/2014/main" id="{9F28D588-F2C0-4489-BE71-278BDA3DC87A}"/>
              </a:ext>
            </a:extLst>
          </p:cNvPr>
          <p:cNvSpPr/>
          <p:nvPr/>
        </p:nvSpPr>
        <p:spPr>
          <a:xfrm>
            <a:off x="2157234" y="45320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F14718-F5DB-498D-BD80-441AF577F36D}"/>
              </a:ext>
            </a:extLst>
          </p:cNvPr>
          <p:cNvSpPr/>
          <p:nvPr/>
        </p:nvSpPr>
        <p:spPr>
          <a:xfrm>
            <a:off x="2146843" y="4529207"/>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quals 16">
            <a:extLst>
              <a:ext uri="{FF2B5EF4-FFF2-40B4-BE49-F238E27FC236}">
                <a16:creationId xmlns:a16="http://schemas.microsoft.com/office/drawing/2014/main" id="{48C0AB90-6436-4765-8CE8-B18BDE6396CC}"/>
              </a:ext>
            </a:extLst>
          </p:cNvPr>
          <p:cNvSpPr/>
          <p:nvPr/>
        </p:nvSpPr>
        <p:spPr>
          <a:xfrm>
            <a:off x="6294242" y="517587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0786795-F413-4E94-A5D0-C308105B95F3}"/>
              </a:ext>
            </a:extLst>
          </p:cNvPr>
          <p:cNvSpPr txBox="1"/>
          <p:nvPr/>
        </p:nvSpPr>
        <p:spPr>
          <a:xfrm>
            <a:off x="8089220" y="4909800"/>
            <a:ext cx="3335481" cy="1446550"/>
          </a:xfrm>
          <a:prstGeom prst="rect">
            <a:avLst/>
          </a:prstGeom>
          <a:noFill/>
        </p:spPr>
        <p:txBody>
          <a:bodyPr wrap="square" rtlCol="0">
            <a:spAutoFit/>
          </a:bodyPr>
          <a:lstStyle/>
          <a:p>
            <a:r>
              <a:rPr lang="en-US" sz="4400" dirty="0"/>
              <a:t>MOST FOUND</a:t>
            </a:r>
          </a:p>
        </p:txBody>
      </p:sp>
    </p:spTree>
    <p:extLst>
      <p:ext uri="{BB962C8B-B14F-4D97-AF65-F5344CB8AC3E}">
        <p14:creationId xmlns:p14="http://schemas.microsoft.com/office/powerpoint/2010/main" val="1386831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8240B-517F-44DA-9352-FE8A53CFDBB2}"/>
              </a:ext>
            </a:extLst>
          </p:cNvPr>
          <p:cNvSpPr>
            <a:spLocks noGrp="1"/>
          </p:cNvSpPr>
          <p:nvPr>
            <p:ph type="title"/>
          </p:nvPr>
        </p:nvSpPr>
        <p:spPr/>
        <p:txBody>
          <a:bodyPr/>
          <a:lstStyle/>
          <a:p>
            <a:r>
              <a:rPr lang="en-US" dirty="0"/>
              <a:t>Latent Defect </a:t>
            </a:r>
            <a:br>
              <a:rPr lang="en-US" dirty="0"/>
            </a:br>
            <a:r>
              <a:rPr lang="en-US" dirty="0"/>
              <a:t>Estimation</a:t>
            </a:r>
          </a:p>
        </p:txBody>
      </p:sp>
      <p:sp>
        <p:nvSpPr>
          <p:cNvPr id="2" name="Footer Placeholder 1">
            <a:extLst>
              <a:ext uri="{FF2B5EF4-FFF2-40B4-BE49-F238E27FC236}">
                <a16:creationId xmlns:a16="http://schemas.microsoft.com/office/drawing/2014/main" id="{D536DC13-2985-42A7-85A6-32EF32DDB92C}"/>
              </a:ext>
            </a:extLst>
          </p:cNvPr>
          <p:cNvSpPr>
            <a:spLocks noGrp="1"/>
          </p:cNvSpPr>
          <p:nvPr>
            <p:ph type="ftr" sz="quarter" idx="11"/>
          </p:nvPr>
        </p:nvSpPr>
        <p:spPr/>
        <p:txBody>
          <a:bodyPr/>
          <a:lstStyle/>
          <a:p>
            <a:r>
              <a:rPr lang="en-US"/>
              <a:t>@t_magennis</a:t>
            </a:r>
          </a:p>
        </p:txBody>
      </p:sp>
      <p:sp>
        <p:nvSpPr>
          <p:cNvPr id="7" name="Content Placeholder 6">
            <a:extLst>
              <a:ext uri="{FF2B5EF4-FFF2-40B4-BE49-F238E27FC236}">
                <a16:creationId xmlns:a16="http://schemas.microsoft.com/office/drawing/2014/main" id="{D9717FA6-6456-4C04-937C-7FE821E93F2B}"/>
              </a:ext>
            </a:extLst>
          </p:cNvPr>
          <p:cNvSpPr>
            <a:spLocks noGrp="1"/>
          </p:cNvSpPr>
          <p:nvPr>
            <p:ph idx="1"/>
          </p:nvPr>
        </p:nvSpPr>
        <p:spPr>
          <a:xfrm>
            <a:off x="838200" y="1825625"/>
            <a:ext cx="4154424" cy="4351338"/>
          </a:xfrm>
        </p:spPr>
        <p:txBody>
          <a:bodyPr/>
          <a:lstStyle/>
          <a:p>
            <a:r>
              <a:rPr lang="en-US" dirty="0"/>
              <a:t>Bug Bash Days (two groups to test separately)</a:t>
            </a:r>
          </a:p>
          <a:p>
            <a:r>
              <a:rPr lang="en-US" dirty="0"/>
              <a:t>Beta test program </a:t>
            </a:r>
            <a:br>
              <a:rPr lang="en-US" dirty="0"/>
            </a:br>
            <a:r>
              <a:rPr lang="en-US" dirty="0"/>
              <a:t>(last-names A-K, L-Z)</a:t>
            </a:r>
          </a:p>
        </p:txBody>
      </p:sp>
      <p:pic>
        <p:nvPicPr>
          <p:cNvPr id="10" name="Picture 9" descr="Screen Clipping">
            <a:extLst>
              <a:ext uri="{FF2B5EF4-FFF2-40B4-BE49-F238E27FC236}">
                <a16:creationId xmlns:a16="http://schemas.microsoft.com/office/drawing/2014/main" id="{630D2B27-E58D-4436-A866-EBEDCF524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700" y="501164"/>
            <a:ext cx="6732395" cy="5659389"/>
          </a:xfrm>
          <a:prstGeom prst="rect">
            <a:avLst/>
          </a:prstGeom>
        </p:spPr>
      </p:pic>
      <p:sp>
        <p:nvSpPr>
          <p:cNvPr id="9" name="TextBox 8">
            <a:extLst>
              <a:ext uri="{FF2B5EF4-FFF2-40B4-BE49-F238E27FC236}">
                <a16:creationId xmlns:a16="http://schemas.microsoft.com/office/drawing/2014/main" id="{135756F8-6397-4902-B059-797B44B96B10}"/>
              </a:ext>
            </a:extLst>
          </p:cNvPr>
          <p:cNvSpPr txBox="1"/>
          <p:nvPr/>
        </p:nvSpPr>
        <p:spPr>
          <a:xfrm>
            <a:off x="266090" y="6176963"/>
            <a:ext cx="4823565" cy="584775"/>
          </a:xfrm>
          <a:prstGeom prst="rect">
            <a:avLst/>
          </a:prstGeom>
          <a:noFill/>
        </p:spPr>
        <p:txBody>
          <a:bodyPr wrap="none" rtlCol="0">
            <a:spAutoFit/>
          </a:bodyPr>
          <a:lstStyle/>
          <a:p>
            <a:r>
              <a:rPr lang="en-US" sz="3200" b="1" dirty="0"/>
              <a:t>http://Bit.Ly/</a:t>
            </a:r>
            <a:r>
              <a:rPr lang="en-US" sz="3200" b="1" u="sng" dirty="0"/>
              <a:t>S</a:t>
            </a:r>
            <a:r>
              <a:rPr lang="en-US" sz="3200" b="1" dirty="0"/>
              <a:t>im</a:t>
            </a:r>
            <a:r>
              <a:rPr lang="en-US" sz="3200" b="1" u="sng" dirty="0"/>
              <a:t>R</a:t>
            </a:r>
            <a:r>
              <a:rPr lang="en-US" sz="3200" b="1" dirty="0"/>
              <a:t>esources</a:t>
            </a:r>
          </a:p>
        </p:txBody>
      </p:sp>
      <p:pic>
        <p:nvPicPr>
          <p:cNvPr id="5" name="Picture 4" descr="Screen Clipping">
            <a:extLst>
              <a:ext uri="{FF2B5EF4-FFF2-40B4-BE49-F238E27FC236}">
                <a16:creationId xmlns:a16="http://schemas.microsoft.com/office/drawing/2014/main" id="{CC38BAA8-F832-4232-9231-2EB3679AE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89" y="1125335"/>
            <a:ext cx="11495605" cy="5011365"/>
          </a:xfrm>
          <a:prstGeom prst="rect">
            <a:avLst/>
          </a:prstGeom>
        </p:spPr>
      </p:pic>
    </p:spTree>
    <p:extLst>
      <p:ext uri="{BB962C8B-B14F-4D97-AF65-F5344CB8AC3E}">
        <p14:creationId xmlns:p14="http://schemas.microsoft.com/office/powerpoint/2010/main" val="312818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C950-2847-43A1-93F9-5610C4DC3167}"/>
              </a:ext>
            </a:extLst>
          </p:cNvPr>
          <p:cNvSpPr>
            <a:spLocks noGrp="1"/>
          </p:cNvSpPr>
          <p:nvPr>
            <p:ph type="title"/>
          </p:nvPr>
        </p:nvSpPr>
        <p:spPr/>
        <p:txBody>
          <a:bodyPr/>
          <a:lstStyle/>
          <a:p>
            <a:r>
              <a:rPr lang="en-US" dirty="0"/>
              <a:t>Scope Growth</a:t>
            </a:r>
          </a:p>
        </p:txBody>
      </p:sp>
      <p:sp>
        <p:nvSpPr>
          <p:cNvPr id="3" name="Content Placeholder 2">
            <a:extLst>
              <a:ext uri="{FF2B5EF4-FFF2-40B4-BE49-F238E27FC236}">
                <a16:creationId xmlns:a16="http://schemas.microsoft.com/office/drawing/2014/main" id="{C6293F3B-2BE9-4C97-BD4A-D407D6496D12}"/>
              </a:ext>
            </a:extLst>
          </p:cNvPr>
          <p:cNvSpPr>
            <a:spLocks noGrp="1"/>
          </p:cNvSpPr>
          <p:nvPr>
            <p:ph idx="1"/>
          </p:nvPr>
        </p:nvSpPr>
        <p:spPr/>
        <p:txBody>
          <a:bodyPr/>
          <a:lstStyle/>
          <a:p>
            <a:r>
              <a:rPr lang="en-US" dirty="0"/>
              <a:t>Cheat sheet</a:t>
            </a:r>
          </a:p>
          <a:p>
            <a:r>
              <a:rPr lang="en-US" dirty="0"/>
              <a:t>Stories</a:t>
            </a:r>
          </a:p>
        </p:txBody>
      </p:sp>
    </p:spTree>
    <p:extLst>
      <p:ext uri="{BB962C8B-B14F-4D97-AF65-F5344CB8AC3E}">
        <p14:creationId xmlns:p14="http://schemas.microsoft.com/office/powerpoint/2010/main" val="954768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DBF0-8DDF-4627-8AC9-9CE2B1F0D5E6}"/>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068C8825-E179-4D20-897A-4AD0E52A6BD0}"/>
              </a:ext>
            </a:extLst>
          </p:cNvPr>
          <p:cNvSpPr>
            <a:spLocks noGrp="1"/>
          </p:cNvSpPr>
          <p:nvPr>
            <p:ph idx="1"/>
          </p:nvPr>
        </p:nvSpPr>
        <p:spPr/>
        <p:txBody>
          <a:bodyPr>
            <a:normAutofit fontScale="92500" lnSpcReduction="10000"/>
          </a:bodyPr>
          <a:lstStyle/>
          <a:p>
            <a:r>
              <a:rPr lang="en-US" dirty="0"/>
              <a:t>Tell stories about risks that that have occurred</a:t>
            </a:r>
          </a:p>
          <a:p>
            <a:r>
              <a:rPr lang="en-US" dirty="0"/>
              <a:t>Troy’s top 10</a:t>
            </a:r>
          </a:p>
          <a:p>
            <a:pPr lvl="1"/>
            <a:r>
              <a:rPr lang="en-US" dirty="0"/>
              <a:t>Browser compatibility</a:t>
            </a:r>
          </a:p>
          <a:p>
            <a:pPr lvl="1"/>
            <a:r>
              <a:rPr lang="en-US" dirty="0"/>
              <a:t>Mobile browser degradation</a:t>
            </a:r>
          </a:p>
          <a:p>
            <a:pPr lvl="1"/>
            <a:r>
              <a:rPr lang="en-US" dirty="0"/>
              <a:t>Text Translation and wrapping</a:t>
            </a:r>
          </a:p>
          <a:p>
            <a:pPr lvl="1"/>
            <a:r>
              <a:rPr lang="en-US" dirty="0"/>
              <a:t>Performance</a:t>
            </a:r>
          </a:p>
          <a:p>
            <a:pPr lvl="1"/>
            <a:r>
              <a:rPr lang="en-US" dirty="0"/>
              <a:t>Deployment settings in prod different than dev</a:t>
            </a:r>
          </a:p>
          <a:p>
            <a:pPr lvl="1"/>
            <a:r>
              <a:rPr lang="en-US" dirty="0"/>
              <a:t>SSL certificates</a:t>
            </a:r>
          </a:p>
          <a:p>
            <a:pPr lvl="1"/>
            <a:r>
              <a:rPr lang="en-US" dirty="0"/>
              <a:t>Mobile App Approval</a:t>
            </a:r>
          </a:p>
          <a:p>
            <a:pPr lvl="1"/>
            <a:r>
              <a:rPr lang="en-US" dirty="0"/>
              <a:t>External approval</a:t>
            </a:r>
          </a:p>
          <a:p>
            <a:pPr lvl="1"/>
            <a:r>
              <a:rPr lang="en-US" dirty="0"/>
              <a:t>Privacy and GDPR</a:t>
            </a:r>
          </a:p>
          <a:p>
            <a:pPr lvl="1"/>
            <a:r>
              <a:rPr lang="en-US" dirty="0"/>
              <a:t>Data Migration of existing client data</a:t>
            </a:r>
          </a:p>
          <a:p>
            <a:pPr lvl="1"/>
            <a:endParaRPr lang="en-US" dirty="0"/>
          </a:p>
        </p:txBody>
      </p:sp>
    </p:spTree>
    <p:extLst>
      <p:ext uri="{BB962C8B-B14F-4D97-AF65-F5344CB8AC3E}">
        <p14:creationId xmlns:p14="http://schemas.microsoft.com/office/powerpoint/2010/main" val="11147379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DED-7EE8-4101-B865-1FB22D8158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230FB6-7A93-4544-B9A3-164DBFEFD9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96630-7466-4791-B1C3-31081C76DD9B}"/>
              </a:ext>
            </a:extLst>
          </p:cNvPr>
          <p:cNvPicPr>
            <a:picLocks noChangeAspect="1"/>
          </p:cNvPicPr>
          <p:nvPr/>
        </p:nvPicPr>
        <p:blipFill>
          <a:blip r:embed="rId2"/>
          <a:stretch>
            <a:fillRect/>
          </a:stretch>
        </p:blipFill>
        <p:spPr>
          <a:xfrm>
            <a:off x="-141809" y="1"/>
            <a:ext cx="12333809" cy="6568580"/>
          </a:xfrm>
          <a:prstGeom prst="rect">
            <a:avLst/>
          </a:prstGeom>
        </p:spPr>
      </p:pic>
    </p:spTree>
    <p:extLst>
      <p:ext uri="{BB962C8B-B14F-4D97-AF65-F5344CB8AC3E}">
        <p14:creationId xmlns:p14="http://schemas.microsoft.com/office/powerpoint/2010/main" val="1299652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23202478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AF7-D159-423C-AA32-9C19AEA9251E}"/>
              </a:ext>
            </a:extLst>
          </p:cNvPr>
          <p:cNvSpPr>
            <a:spLocks noGrp="1"/>
          </p:cNvSpPr>
          <p:nvPr>
            <p:ph type="title"/>
          </p:nvPr>
        </p:nvSpPr>
        <p:spPr/>
        <p:txBody>
          <a:bodyPr/>
          <a:lstStyle/>
          <a:p>
            <a:r>
              <a:rPr lang="en-US" dirty="0"/>
              <a:t>Dependency Management</a:t>
            </a:r>
          </a:p>
        </p:txBody>
      </p:sp>
      <p:sp>
        <p:nvSpPr>
          <p:cNvPr id="3" name="Content Placeholder 2">
            <a:extLst>
              <a:ext uri="{FF2B5EF4-FFF2-40B4-BE49-F238E27FC236}">
                <a16:creationId xmlns:a16="http://schemas.microsoft.com/office/drawing/2014/main" id="{E1868F2A-0BC5-49EA-B1CF-33CDF9BFF0A0}"/>
              </a:ext>
            </a:extLst>
          </p:cNvPr>
          <p:cNvSpPr>
            <a:spLocks noGrp="1"/>
          </p:cNvSpPr>
          <p:nvPr>
            <p:ph idx="1"/>
          </p:nvPr>
        </p:nvSpPr>
        <p:spPr/>
        <p:txBody>
          <a:bodyPr/>
          <a:lstStyle/>
          <a:p>
            <a:r>
              <a:rPr lang="en-US" dirty="0"/>
              <a:t>Show: Cheat sheet. Impact of dependencies</a:t>
            </a:r>
          </a:p>
          <a:p>
            <a:r>
              <a:rPr lang="en-US" dirty="0"/>
              <a:t>Demo: Sankey for showing dependencies and capacity (Visualizing chaos)</a:t>
            </a:r>
          </a:p>
          <a:p>
            <a:r>
              <a:rPr lang="en-US" dirty="0"/>
              <a:t>Demo: The new Dependency Planner (Flight level 2)</a:t>
            </a:r>
          </a:p>
          <a:p>
            <a:endParaRPr lang="en-US" dirty="0"/>
          </a:p>
          <a:p>
            <a:r>
              <a:rPr lang="en-US" dirty="0"/>
              <a:t>Key points –</a:t>
            </a:r>
          </a:p>
          <a:p>
            <a:pPr lvl="1"/>
            <a:r>
              <a:rPr lang="en-US" dirty="0"/>
              <a:t>How do people know what work to start next?</a:t>
            </a:r>
          </a:p>
          <a:p>
            <a:pPr lvl="1"/>
            <a:r>
              <a:rPr lang="en-US" dirty="0"/>
              <a:t>How does downstream know expected ETA?</a:t>
            </a:r>
          </a:p>
          <a:p>
            <a:pPr lvl="1"/>
            <a:r>
              <a:rPr lang="en-US" dirty="0"/>
              <a:t>How do you know when capacity is going to be a problem (avoid peak hour)</a:t>
            </a:r>
          </a:p>
          <a:p>
            <a:pPr lvl="1"/>
            <a:endParaRPr lang="en-US" dirty="0"/>
          </a:p>
          <a:p>
            <a:endParaRPr lang="en-US" dirty="0"/>
          </a:p>
        </p:txBody>
      </p:sp>
    </p:spTree>
    <p:extLst>
      <p:ext uri="{BB962C8B-B14F-4D97-AF65-F5344CB8AC3E}">
        <p14:creationId xmlns:p14="http://schemas.microsoft.com/office/powerpoint/2010/main" val="15438455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1872-0FA3-4DCB-95DB-51F3E64110CC}"/>
              </a:ext>
            </a:extLst>
          </p:cNvPr>
          <p:cNvSpPr>
            <a:spLocks noGrp="1"/>
          </p:cNvSpPr>
          <p:nvPr>
            <p:ph type="title"/>
          </p:nvPr>
        </p:nvSpPr>
        <p:spPr/>
        <p:txBody>
          <a:bodyPr/>
          <a:lstStyle/>
          <a:p>
            <a:r>
              <a:rPr lang="en-US" dirty="0"/>
              <a:t>Kingman’s Formula and Teaching Queuing Theory</a:t>
            </a:r>
          </a:p>
        </p:txBody>
      </p:sp>
      <p:sp>
        <p:nvSpPr>
          <p:cNvPr id="3" name="Content Placeholder 2">
            <a:extLst>
              <a:ext uri="{FF2B5EF4-FFF2-40B4-BE49-F238E27FC236}">
                <a16:creationId xmlns:a16="http://schemas.microsoft.com/office/drawing/2014/main" id="{FC1EE2D6-DCA9-4537-9746-D905EE979003}"/>
              </a:ext>
            </a:extLst>
          </p:cNvPr>
          <p:cNvSpPr>
            <a:spLocks noGrp="1"/>
          </p:cNvSpPr>
          <p:nvPr>
            <p:ph idx="1"/>
          </p:nvPr>
        </p:nvSpPr>
        <p:spPr/>
        <p:txBody>
          <a:bodyPr/>
          <a:lstStyle/>
          <a:p>
            <a:r>
              <a:rPr lang="en-US" dirty="0"/>
              <a:t>Two types of uncertainty</a:t>
            </a:r>
          </a:p>
          <a:p>
            <a:pPr lvl="1"/>
            <a:r>
              <a:rPr lang="en-US" dirty="0"/>
              <a:t>Work time (I think we over-focus on this one)</a:t>
            </a:r>
          </a:p>
          <a:p>
            <a:pPr lvl="1"/>
            <a:r>
              <a:rPr lang="en-US" dirty="0"/>
              <a:t>Arrival time (hurts us a lot in dependencies)</a:t>
            </a:r>
          </a:p>
          <a:p>
            <a:r>
              <a:rPr lang="en-US" dirty="0"/>
              <a:t>How uncertainty propagates</a:t>
            </a:r>
          </a:p>
        </p:txBody>
      </p:sp>
    </p:spTree>
    <p:extLst>
      <p:ext uri="{BB962C8B-B14F-4D97-AF65-F5344CB8AC3E}">
        <p14:creationId xmlns:p14="http://schemas.microsoft.com/office/powerpoint/2010/main" val="39772768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60DF9-76E2-4C3A-9534-796AEC79A77B}"/>
              </a:ext>
            </a:extLst>
          </p:cNvPr>
          <p:cNvSpPr>
            <a:spLocks noGrp="1"/>
          </p:cNvSpPr>
          <p:nvPr>
            <p:ph type="title"/>
          </p:nvPr>
        </p:nvSpPr>
        <p:spPr/>
        <p:txBody>
          <a:bodyPr/>
          <a:lstStyle/>
          <a:p>
            <a:r>
              <a:rPr lang="en-US" dirty="0"/>
              <a:t>Statistical Process Control</a:t>
            </a:r>
          </a:p>
        </p:txBody>
      </p:sp>
      <p:sp>
        <p:nvSpPr>
          <p:cNvPr id="5" name="Text Placeholder 4">
            <a:extLst>
              <a:ext uri="{FF2B5EF4-FFF2-40B4-BE49-F238E27FC236}">
                <a16:creationId xmlns:a16="http://schemas.microsoft.com/office/drawing/2014/main" id="{9C1B22FD-1795-4BC4-98F5-58A6CDED6104}"/>
              </a:ext>
            </a:extLst>
          </p:cNvPr>
          <p:cNvSpPr>
            <a:spLocks noGrp="1"/>
          </p:cNvSpPr>
          <p:nvPr>
            <p:ph type="body" idx="1"/>
          </p:nvPr>
        </p:nvSpPr>
        <p:spPr/>
        <p:txBody>
          <a:bodyPr/>
          <a:lstStyle/>
          <a:p>
            <a:r>
              <a:rPr lang="en-US" dirty="0"/>
              <a:t>Tracking a single measure over time for improvement</a:t>
            </a:r>
          </a:p>
          <a:p>
            <a:r>
              <a:rPr lang="en-US" dirty="0"/>
              <a:t>Good for tracking progress on a key metric.</a:t>
            </a:r>
          </a:p>
        </p:txBody>
      </p:sp>
    </p:spTree>
    <p:extLst>
      <p:ext uri="{BB962C8B-B14F-4D97-AF65-F5344CB8AC3E}">
        <p14:creationId xmlns:p14="http://schemas.microsoft.com/office/powerpoint/2010/main" val="25332818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A1CE-D769-4082-B860-18BF7D1F86E9}"/>
              </a:ext>
            </a:extLst>
          </p:cNvPr>
          <p:cNvSpPr>
            <a:spLocks noGrp="1"/>
          </p:cNvSpPr>
          <p:nvPr>
            <p:ph type="title"/>
          </p:nvPr>
        </p:nvSpPr>
        <p:spPr/>
        <p:txBody>
          <a:bodyPr/>
          <a:lstStyle/>
          <a:p>
            <a:r>
              <a:rPr lang="en-US" dirty="0"/>
              <a:t>Improvement Data</a:t>
            </a:r>
          </a:p>
        </p:txBody>
      </p:sp>
      <p:pic>
        <p:nvPicPr>
          <p:cNvPr id="4" name="Online Media 3" title="Mike Davidge on Measurement for Improvement">
            <a:hlinkClick r:id="" action="ppaction://media"/>
            <a:extLst>
              <a:ext uri="{FF2B5EF4-FFF2-40B4-BE49-F238E27FC236}">
                <a16:creationId xmlns:a16="http://schemas.microsoft.com/office/drawing/2014/main" id="{C311B5BA-7D04-412F-AF76-A5F486A9491E}"/>
              </a:ext>
            </a:extLst>
          </p:cNvPr>
          <p:cNvPicPr>
            <a:picLocks noGrp="1" noRot="1" noChangeAspect="1"/>
          </p:cNvPicPr>
          <p:nvPr>
            <p:ph idx="1"/>
            <a:videoFile r:link="rId1"/>
          </p:nvPr>
        </p:nvPicPr>
        <p:blipFill>
          <a:blip r:embed="rId3"/>
          <a:stretch>
            <a:fillRect/>
          </a:stretch>
        </p:blipFill>
        <p:spPr>
          <a:xfrm>
            <a:off x="0" y="0"/>
            <a:ext cx="12192277" cy="6858000"/>
          </a:xfrm>
          <a:prstGeom prst="rect">
            <a:avLst/>
          </a:prstGeom>
        </p:spPr>
      </p:pic>
    </p:spTree>
    <p:extLst>
      <p:ext uri="{BB962C8B-B14F-4D97-AF65-F5344CB8AC3E}">
        <p14:creationId xmlns:p14="http://schemas.microsoft.com/office/powerpoint/2010/main" val="19269118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ACF2-3537-43B8-AC8C-CE3A3134B3EF}"/>
              </a:ext>
            </a:extLst>
          </p:cNvPr>
          <p:cNvSpPr>
            <a:spLocks noGrp="1"/>
          </p:cNvSpPr>
          <p:nvPr>
            <p:ph type="title"/>
          </p:nvPr>
        </p:nvSpPr>
        <p:spPr/>
        <p:txBody>
          <a:bodyPr/>
          <a:lstStyle/>
          <a:p>
            <a:r>
              <a:rPr lang="en-US" dirty="0"/>
              <a:t>Exercise: In groups, write down observations</a:t>
            </a:r>
          </a:p>
        </p:txBody>
      </p:sp>
      <p:sp>
        <p:nvSpPr>
          <p:cNvPr id="3" name="Content Placeholder 2">
            <a:extLst>
              <a:ext uri="{FF2B5EF4-FFF2-40B4-BE49-F238E27FC236}">
                <a16:creationId xmlns:a16="http://schemas.microsoft.com/office/drawing/2014/main" id="{D44D8CA0-D432-49F6-B09E-01BB95C1BDCB}"/>
              </a:ext>
            </a:extLst>
          </p:cNvPr>
          <p:cNvSpPr>
            <a:spLocks noGrp="1"/>
          </p:cNvSpPr>
          <p:nvPr>
            <p:ph idx="1"/>
          </p:nvPr>
        </p:nvSpPr>
        <p:spPr>
          <a:xfrm>
            <a:off x="838200" y="4032069"/>
            <a:ext cx="10515600" cy="2144894"/>
          </a:xfrm>
        </p:spPr>
        <p:txBody>
          <a:bodyPr/>
          <a:lstStyle/>
          <a:p>
            <a:r>
              <a:rPr lang="en-US" dirty="0"/>
              <a:t>What does this data tell you?</a:t>
            </a:r>
          </a:p>
          <a:p>
            <a:r>
              <a:rPr lang="en-US" dirty="0"/>
              <a:t>What is concerning?</a:t>
            </a:r>
          </a:p>
          <a:p>
            <a:r>
              <a:rPr lang="en-US" dirty="0"/>
              <a:t>What is improving?</a:t>
            </a:r>
          </a:p>
        </p:txBody>
      </p:sp>
      <p:pic>
        <p:nvPicPr>
          <p:cNvPr id="5" name="Picture 4">
            <a:extLst>
              <a:ext uri="{FF2B5EF4-FFF2-40B4-BE49-F238E27FC236}">
                <a16:creationId xmlns:a16="http://schemas.microsoft.com/office/drawing/2014/main" id="{B89007C8-E609-4CFB-A5C1-B8E2AF3F2BC1}"/>
              </a:ext>
            </a:extLst>
          </p:cNvPr>
          <p:cNvPicPr>
            <a:picLocks noChangeAspect="1"/>
          </p:cNvPicPr>
          <p:nvPr/>
        </p:nvPicPr>
        <p:blipFill>
          <a:blip r:embed="rId2"/>
          <a:stretch>
            <a:fillRect/>
          </a:stretch>
        </p:blipFill>
        <p:spPr>
          <a:xfrm>
            <a:off x="838200" y="1405822"/>
            <a:ext cx="10723103" cy="2391728"/>
          </a:xfrm>
          <a:prstGeom prst="rect">
            <a:avLst/>
          </a:prstGeom>
        </p:spPr>
      </p:pic>
    </p:spTree>
    <p:extLst>
      <p:ext uri="{BB962C8B-B14F-4D97-AF65-F5344CB8AC3E}">
        <p14:creationId xmlns:p14="http://schemas.microsoft.com/office/powerpoint/2010/main" val="18985010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6C09-09BD-4B99-A35C-CB9F0FA31BF4}"/>
              </a:ext>
            </a:extLst>
          </p:cNvPr>
          <p:cNvSpPr>
            <a:spLocks noGrp="1"/>
          </p:cNvSpPr>
          <p:nvPr>
            <p:ph type="title"/>
          </p:nvPr>
        </p:nvSpPr>
        <p:spPr/>
        <p:txBody>
          <a:bodyPr/>
          <a:lstStyle/>
          <a:p>
            <a:r>
              <a:rPr lang="en-US" dirty="0"/>
              <a:t>Exercise: In groups, write down observations</a:t>
            </a:r>
          </a:p>
        </p:txBody>
      </p:sp>
      <p:pic>
        <p:nvPicPr>
          <p:cNvPr id="4" name="Picture 3">
            <a:extLst>
              <a:ext uri="{FF2B5EF4-FFF2-40B4-BE49-F238E27FC236}">
                <a16:creationId xmlns:a16="http://schemas.microsoft.com/office/drawing/2014/main" id="{893F2047-94FC-47A3-9E00-8F03A76DDE0C}"/>
              </a:ext>
            </a:extLst>
          </p:cNvPr>
          <p:cNvPicPr>
            <a:picLocks noChangeAspect="1"/>
          </p:cNvPicPr>
          <p:nvPr/>
        </p:nvPicPr>
        <p:blipFill>
          <a:blip r:embed="rId2"/>
          <a:stretch>
            <a:fillRect/>
          </a:stretch>
        </p:blipFill>
        <p:spPr>
          <a:xfrm>
            <a:off x="748879" y="1288872"/>
            <a:ext cx="10463752" cy="5638800"/>
          </a:xfrm>
          <a:prstGeom prst="rect">
            <a:avLst/>
          </a:prstGeom>
        </p:spPr>
      </p:pic>
      <p:sp>
        <p:nvSpPr>
          <p:cNvPr id="3" name="Speech Bubble: Rectangle 2">
            <a:extLst>
              <a:ext uri="{FF2B5EF4-FFF2-40B4-BE49-F238E27FC236}">
                <a16:creationId xmlns:a16="http://schemas.microsoft.com/office/drawing/2014/main" id="{B7CB1DEB-0588-4A93-BA67-7FDFEF67105F}"/>
              </a:ext>
            </a:extLst>
          </p:cNvPr>
          <p:cNvSpPr/>
          <p:nvPr/>
        </p:nvSpPr>
        <p:spPr>
          <a:xfrm>
            <a:off x="9399181" y="1436728"/>
            <a:ext cx="2190307" cy="109282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of you noted this decline on the first table viz?</a:t>
            </a:r>
          </a:p>
        </p:txBody>
      </p:sp>
    </p:spTree>
    <p:extLst>
      <p:ext uri="{BB962C8B-B14F-4D97-AF65-F5344CB8AC3E}">
        <p14:creationId xmlns:p14="http://schemas.microsoft.com/office/powerpoint/2010/main" val="33704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9BB-4FFB-4E99-90EB-D9BCC0F6E504}"/>
              </a:ext>
            </a:extLst>
          </p:cNvPr>
          <p:cNvSpPr>
            <a:spLocks noGrp="1"/>
          </p:cNvSpPr>
          <p:nvPr>
            <p:ph type="title"/>
          </p:nvPr>
        </p:nvSpPr>
        <p:spPr/>
        <p:txBody>
          <a:bodyPr/>
          <a:lstStyle/>
          <a:p>
            <a:r>
              <a:rPr lang="en-US" dirty="0"/>
              <a:t>Statistical Process Control</a:t>
            </a:r>
          </a:p>
        </p:txBody>
      </p:sp>
      <p:sp>
        <p:nvSpPr>
          <p:cNvPr id="3" name="Content Placeholder 2">
            <a:extLst>
              <a:ext uri="{FF2B5EF4-FFF2-40B4-BE49-F238E27FC236}">
                <a16:creationId xmlns:a16="http://schemas.microsoft.com/office/drawing/2014/main" id="{5230089C-2EE8-499A-B9DF-7BB73126ECE0}"/>
              </a:ext>
            </a:extLst>
          </p:cNvPr>
          <p:cNvSpPr>
            <a:spLocks noGrp="1"/>
          </p:cNvSpPr>
          <p:nvPr>
            <p:ph idx="1"/>
          </p:nvPr>
        </p:nvSpPr>
        <p:spPr/>
        <p:txBody>
          <a:bodyPr>
            <a:normAutofit fontScale="92500" lnSpcReduction="20000"/>
          </a:bodyPr>
          <a:lstStyle/>
          <a:p>
            <a:r>
              <a:rPr lang="en-US" dirty="0"/>
              <a:t>Seeing trends over time: Analyzing time series data to tell a story</a:t>
            </a:r>
          </a:p>
          <a:p>
            <a:r>
              <a:rPr lang="en-US" dirty="0"/>
              <a:t>Identifying and reacting to variation appropriately</a:t>
            </a:r>
          </a:p>
          <a:p>
            <a:r>
              <a:rPr lang="en-US" dirty="0"/>
              <a:t>Annotating when changes are made to a process to confirm improvement</a:t>
            </a:r>
          </a:p>
          <a:p>
            <a:endParaRPr lang="en-US" dirty="0"/>
          </a:p>
          <a:p>
            <a:r>
              <a:rPr lang="en-US" dirty="0"/>
              <a:t>Its NOT about crossing a control limit, its about </a:t>
            </a:r>
            <a:r>
              <a:rPr lang="en-US" u="sng" dirty="0"/>
              <a:t>distribution</a:t>
            </a:r>
            <a:r>
              <a:rPr lang="en-US" dirty="0"/>
              <a:t> change</a:t>
            </a:r>
          </a:p>
          <a:p>
            <a:pPr lvl="1"/>
            <a:r>
              <a:rPr lang="en-US" dirty="0"/>
              <a:t>Given extremity measures occur less often, you could shift distribution without knowing for a considerable time. SPC done well shortens that time.</a:t>
            </a:r>
          </a:p>
          <a:p>
            <a:pPr marL="0" indent="0">
              <a:buNone/>
            </a:pPr>
            <a:endParaRPr lang="en-US" dirty="0"/>
          </a:p>
          <a:p>
            <a:pPr marL="0" indent="0" algn="ctr">
              <a:buNone/>
            </a:pPr>
            <a:r>
              <a:rPr lang="en-US" sz="5400" dirty="0"/>
              <a:t>Are the data samples likely coming from the SAME distribution pattern?</a:t>
            </a:r>
          </a:p>
          <a:p>
            <a:pPr lvl="1"/>
            <a:endParaRPr lang="en-US" dirty="0"/>
          </a:p>
        </p:txBody>
      </p:sp>
    </p:spTree>
    <p:extLst>
      <p:ext uri="{BB962C8B-B14F-4D97-AF65-F5344CB8AC3E}">
        <p14:creationId xmlns:p14="http://schemas.microsoft.com/office/powerpoint/2010/main" val="18590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Rule 1 - Control Charts for Nelson Rules.svg">
            <a:extLst>
              <a:ext uri="{FF2B5EF4-FFF2-40B4-BE49-F238E27FC236}">
                <a16:creationId xmlns:a16="http://schemas.microsoft.com/office/drawing/2014/main" id="{ECC9494E-FD0C-4BF6-8CD8-913FC1DD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3" y="-483718"/>
            <a:ext cx="6097425" cy="4401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le 2 - Control Charts for Nelson Rules.svg">
            <a:extLst>
              <a:ext uri="{FF2B5EF4-FFF2-40B4-BE49-F238E27FC236}">
                <a16:creationId xmlns:a16="http://schemas.microsoft.com/office/drawing/2014/main" id="{5C21BFBE-766D-4807-A44F-462509885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28" y="-538196"/>
            <a:ext cx="5966796"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ule 3 - Control Charts for Nelson Rules.svg">
            <a:extLst>
              <a:ext uri="{FF2B5EF4-FFF2-40B4-BE49-F238E27FC236}">
                <a16:creationId xmlns:a16="http://schemas.microsoft.com/office/drawing/2014/main" id="{A515E424-9567-40CC-8AD7-7DFCE0B4A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03" y="2908663"/>
            <a:ext cx="5966797"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ule 4 - Control Charts for Nelson Rules.svg">
            <a:extLst>
              <a:ext uri="{FF2B5EF4-FFF2-40B4-BE49-F238E27FC236}">
                <a16:creationId xmlns:a16="http://schemas.microsoft.com/office/drawing/2014/main" id="{C2B9AFC1-8D86-48B6-93F5-256FAC74E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3" y="2676981"/>
            <a:ext cx="6351161" cy="4585063"/>
          </a:xfrm>
          <a:prstGeom prst="rect">
            <a:avLst/>
          </a:prstGeom>
          <a:noFill/>
          <a:extLst>
            <a:ext uri="{909E8E84-426E-40DD-AFC4-6F175D3DCCD1}">
              <a14:hiddenFill xmlns:a14="http://schemas.microsoft.com/office/drawing/2010/main">
                <a:solidFill>
                  <a:srgbClr val="FFFFFF"/>
                </a:solidFill>
              </a14:hiddenFill>
            </a:ext>
          </a:extLst>
        </p:spPr>
      </p:pic>
      <p:sp>
        <p:nvSpPr>
          <p:cNvPr id="4" name="Star: 5 Points 3">
            <a:extLst>
              <a:ext uri="{FF2B5EF4-FFF2-40B4-BE49-F238E27FC236}">
                <a16:creationId xmlns:a16="http://schemas.microsoft.com/office/drawing/2014/main" id="{3C6EAECA-1F4D-4BA6-9BB8-2EDCCF6519CF}"/>
              </a:ext>
            </a:extLst>
          </p:cNvPr>
          <p:cNvSpPr/>
          <p:nvPr/>
        </p:nvSpPr>
        <p:spPr>
          <a:xfrm>
            <a:off x="4101636" y="190535"/>
            <a:ext cx="691117" cy="542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EEAC55C-D248-4E63-9FA4-ABC816D36988}"/>
              </a:ext>
            </a:extLst>
          </p:cNvPr>
          <p:cNvSpPr txBox="1"/>
          <p:nvPr/>
        </p:nvSpPr>
        <p:spPr>
          <a:xfrm>
            <a:off x="4885152" y="0"/>
            <a:ext cx="1602731" cy="923330"/>
          </a:xfrm>
          <a:prstGeom prst="rect">
            <a:avLst/>
          </a:prstGeom>
          <a:noFill/>
        </p:spPr>
        <p:txBody>
          <a:bodyPr wrap="square" rtlCol="0">
            <a:spAutoFit/>
          </a:bodyPr>
          <a:lstStyle/>
          <a:p>
            <a:r>
              <a:rPr lang="en-US" dirty="0"/>
              <a:t>The only one tool vendors worry about!</a:t>
            </a:r>
          </a:p>
        </p:txBody>
      </p:sp>
    </p:spTree>
    <p:extLst>
      <p:ext uri="{BB962C8B-B14F-4D97-AF65-F5344CB8AC3E}">
        <p14:creationId xmlns:p14="http://schemas.microsoft.com/office/powerpoint/2010/main" val="33210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Rule 5 - Control Charts for Nelson Rules.svg">
            <a:extLst>
              <a:ext uri="{FF2B5EF4-FFF2-40B4-BE49-F238E27FC236}">
                <a16:creationId xmlns:a16="http://schemas.microsoft.com/office/drawing/2014/main" id="{F42650E7-AF0E-463E-BAB0-30D788914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567"/>
            <a:ext cx="5852594" cy="422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ule 6 - Control Charts for Nelson Rules.svg">
            <a:extLst>
              <a:ext uri="{FF2B5EF4-FFF2-40B4-BE49-F238E27FC236}">
                <a16:creationId xmlns:a16="http://schemas.microsoft.com/office/drawing/2014/main" id="{6D7086B4-144A-4274-A3D1-3528FCBC3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38" y="-585642"/>
            <a:ext cx="6045239" cy="43642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ule 7 - Control Charts for Nelson Rules.svg">
            <a:extLst>
              <a:ext uri="{FF2B5EF4-FFF2-40B4-BE49-F238E27FC236}">
                <a16:creationId xmlns:a16="http://schemas.microsoft.com/office/drawing/2014/main" id="{5F96EA50-77B5-4C97-8A8A-37342FC0C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21379"/>
            <a:ext cx="6177792" cy="44599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ule 8 - Control Charts for Nelson Rules.svg">
            <a:extLst>
              <a:ext uri="{FF2B5EF4-FFF2-40B4-BE49-F238E27FC236}">
                <a16:creationId xmlns:a16="http://schemas.microsoft.com/office/drawing/2014/main" id="{4DCAFFE0-22D5-4C15-9708-E4F757972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508" y="2717074"/>
            <a:ext cx="6045239" cy="436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262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E3F7-0B2F-4A16-94DB-431A98CB7A89}"/>
              </a:ext>
            </a:extLst>
          </p:cNvPr>
          <p:cNvSpPr>
            <a:spLocks noGrp="1"/>
          </p:cNvSpPr>
          <p:nvPr>
            <p:ph type="title"/>
          </p:nvPr>
        </p:nvSpPr>
        <p:spPr/>
        <p:txBody>
          <a:bodyPr/>
          <a:lstStyle/>
          <a:p>
            <a:r>
              <a:rPr lang="en-US" dirty="0"/>
              <a:t>Making Data Count  #</a:t>
            </a:r>
            <a:r>
              <a:rPr lang="en-US" dirty="0" err="1"/>
              <a:t>PlotTheDots</a:t>
            </a:r>
            <a:endParaRPr lang="en-US" dirty="0"/>
          </a:p>
        </p:txBody>
      </p:sp>
      <p:sp>
        <p:nvSpPr>
          <p:cNvPr id="3" name="Content Placeholder 2">
            <a:extLst>
              <a:ext uri="{FF2B5EF4-FFF2-40B4-BE49-F238E27FC236}">
                <a16:creationId xmlns:a16="http://schemas.microsoft.com/office/drawing/2014/main" id="{6C028481-E03E-4D7F-BCF5-131CA145262A}"/>
              </a:ext>
            </a:extLst>
          </p:cNvPr>
          <p:cNvSpPr>
            <a:spLocks noGrp="1"/>
          </p:cNvSpPr>
          <p:nvPr>
            <p:ph idx="1"/>
          </p:nvPr>
        </p:nvSpPr>
        <p:spPr/>
        <p:txBody>
          <a:bodyPr/>
          <a:lstStyle/>
          <a:p>
            <a:r>
              <a:rPr lang="en-US" dirty="0"/>
              <a:t>Case study on how to educate about improvement metrics</a:t>
            </a:r>
          </a:p>
          <a:p>
            <a:pPr lvl="1"/>
            <a:r>
              <a:rPr lang="en-US" dirty="0">
                <a:hlinkClick r:id="rId2"/>
              </a:rPr>
              <a:t>https://improvement.nhs.uk/resources/making-data-count/</a:t>
            </a:r>
            <a:endParaRPr lang="en-US" dirty="0"/>
          </a:p>
          <a:p>
            <a:pPr marL="0" indent="0">
              <a:buNone/>
            </a:pPr>
            <a:endParaRPr lang="en-US" dirty="0"/>
          </a:p>
        </p:txBody>
      </p:sp>
      <p:pic>
        <p:nvPicPr>
          <p:cNvPr id="4" name="Picture 3">
            <a:hlinkClick r:id="rId3"/>
            <a:extLst>
              <a:ext uri="{FF2B5EF4-FFF2-40B4-BE49-F238E27FC236}">
                <a16:creationId xmlns:a16="http://schemas.microsoft.com/office/drawing/2014/main" id="{14D06C5F-57E7-41E2-854B-097C667F2885}"/>
              </a:ext>
            </a:extLst>
          </p:cNvPr>
          <p:cNvPicPr>
            <a:picLocks noChangeAspect="1"/>
          </p:cNvPicPr>
          <p:nvPr/>
        </p:nvPicPr>
        <p:blipFill>
          <a:blip r:embed="rId4"/>
          <a:stretch>
            <a:fillRect/>
          </a:stretch>
        </p:blipFill>
        <p:spPr>
          <a:xfrm>
            <a:off x="3049772" y="2814009"/>
            <a:ext cx="5400329" cy="3799441"/>
          </a:xfrm>
          <a:prstGeom prst="rect">
            <a:avLst/>
          </a:prstGeom>
        </p:spPr>
      </p:pic>
      <p:sp>
        <p:nvSpPr>
          <p:cNvPr id="5" name="TextBox 4">
            <a:extLst>
              <a:ext uri="{FF2B5EF4-FFF2-40B4-BE49-F238E27FC236}">
                <a16:creationId xmlns:a16="http://schemas.microsoft.com/office/drawing/2014/main" id="{62AAE08B-3B15-4E7E-8A95-5588DA0F87C5}"/>
              </a:ext>
            </a:extLst>
          </p:cNvPr>
          <p:cNvSpPr txBox="1"/>
          <p:nvPr/>
        </p:nvSpPr>
        <p:spPr>
          <a:xfrm>
            <a:off x="8899451" y="6337005"/>
            <a:ext cx="2934265" cy="369332"/>
          </a:xfrm>
          <a:prstGeom prst="rect">
            <a:avLst/>
          </a:prstGeom>
          <a:noFill/>
        </p:spPr>
        <p:txBody>
          <a:bodyPr wrap="none" rtlCol="0">
            <a:spAutoFit/>
          </a:bodyPr>
          <a:lstStyle/>
          <a:p>
            <a:r>
              <a:rPr lang="en-US" dirty="0"/>
              <a:t>Click image to download PDF.</a:t>
            </a:r>
          </a:p>
        </p:txBody>
      </p:sp>
    </p:spTree>
    <p:extLst>
      <p:ext uri="{BB962C8B-B14F-4D97-AF65-F5344CB8AC3E}">
        <p14:creationId xmlns:p14="http://schemas.microsoft.com/office/powerpoint/2010/main" val="314700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Agile Probabilistic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Forecasting Agile projects using probabilistic techniques</a:t>
            </a:r>
          </a:p>
        </p:txBody>
      </p:sp>
    </p:spTree>
    <p:extLst>
      <p:ext uri="{BB962C8B-B14F-4D97-AF65-F5344CB8AC3E}">
        <p14:creationId xmlns:p14="http://schemas.microsoft.com/office/powerpoint/2010/main" val="876930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4E5-3417-440D-B067-9F2B016561B1}"/>
              </a:ext>
            </a:extLst>
          </p:cNvPr>
          <p:cNvSpPr>
            <a:spLocks noGrp="1"/>
          </p:cNvSpPr>
          <p:nvPr>
            <p:ph type="title"/>
          </p:nvPr>
        </p:nvSpPr>
        <p:spPr/>
        <p:txBody>
          <a:bodyPr/>
          <a:lstStyle/>
          <a:p>
            <a:r>
              <a:rPr lang="en-US" dirty="0"/>
              <a:t>NHS SPC Spreadsheet – does everything right</a:t>
            </a:r>
          </a:p>
        </p:txBody>
      </p:sp>
      <p:sp>
        <p:nvSpPr>
          <p:cNvPr id="3" name="Content Placeholder 2">
            <a:extLst>
              <a:ext uri="{FF2B5EF4-FFF2-40B4-BE49-F238E27FC236}">
                <a16:creationId xmlns:a16="http://schemas.microsoft.com/office/drawing/2014/main" id="{D1EA4E96-7386-4BAC-96C2-E90E81FC46B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A5A7F-8E05-49B6-8F9C-6B37E6534DC3}"/>
              </a:ext>
            </a:extLst>
          </p:cNvPr>
          <p:cNvPicPr>
            <a:picLocks noChangeAspect="1"/>
          </p:cNvPicPr>
          <p:nvPr/>
        </p:nvPicPr>
        <p:blipFill rotWithShape="1">
          <a:blip r:embed="rId2"/>
          <a:srcRect t="10070"/>
          <a:stretch/>
        </p:blipFill>
        <p:spPr>
          <a:xfrm>
            <a:off x="729843" y="1825625"/>
            <a:ext cx="10851069" cy="4899994"/>
          </a:xfrm>
          <a:prstGeom prst="rect">
            <a:avLst/>
          </a:prstGeom>
        </p:spPr>
      </p:pic>
    </p:spTree>
    <p:extLst>
      <p:ext uri="{BB962C8B-B14F-4D97-AF65-F5344CB8AC3E}">
        <p14:creationId xmlns:p14="http://schemas.microsoft.com/office/powerpoint/2010/main" val="40729310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6C504-174B-4947-8768-96EE639934CD}"/>
              </a:ext>
            </a:extLst>
          </p:cNvPr>
          <p:cNvPicPr>
            <a:picLocks noChangeAspect="1"/>
          </p:cNvPicPr>
          <p:nvPr/>
        </p:nvPicPr>
        <p:blipFill>
          <a:blip r:embed="rId2"/>
          <a:stretch>
            <a:fillRect/>
          </a:stretch>
        </p:blipFill>
        <p:spPr>
          <a:xfrm>
            <a:off x="0" y="3944679"/>
            <a:ext cx="12103912" cy="3403875"/>
          </a:xfrm>
          <a:prstGeom prst="rect">
            <a:avLst/>
          </a:prstGeom>
        </p:spPr>
      </p:pic>
      <p:pic>
        <p:nvPicPr>
          <p:cNvPr id="5" name="Picture 4">
            <a:extLst>
              <a:ext uri="{FF2B5EF4-FFF2-40B4-BE49-F238E27FC236}">
                <a16:creationId xmlns:a16="http://schemas.microsoft.com/office/drawing/2014/main" id="{D5545E25-373C-4DC2-AF6A-2FD0E468683A}"/>
              </a:ext>
            </a:extLst>
          </p:cNvPr>
          <p:cNvPicPr>
            <a:picLocks noChangeAspect="1"/>
          </p:cNvPicPr>
          <p:nvPr/>
        </p:nvPicPr>
        <p:blipFill rotWithShape="1">
          <a:blip r:embed="rId3"/>
          <a:srcRect b="28513"/>
          <a:stretch/>
        </p:blipFill>
        <p:spPr>
          <a:xfrm>
            <a:off x="4350562" y="265900"/>
            <a:ext cx="7753350" cy="3663280"/>
          </a:xfrm>
          <a:prstGeom prst="rect">
            <a:avLst/>
          </a:prstGeom>
        </p:spPr>
      </p:pic>
      <p:sp>
        <p:nvSpPr>
          <p:cNvPr id="6" name="TextBox 5">
            <a:extLst>
              <a:ext uri="{FF2B5EF4-FFF2-40B4-BE49-F238E27FC236}">
                <a16:creationId xmlns:a16="http://schemas.microsoft.com/office/drawing/2014/main" id="{8ECE6389-F011-463B-8878-F4A91E8C8F55}"/>
              </a:ext>
            </a:extLst>
          </p:cNvPr>
          <p:cNvSpPr txBox="1"/>
          <p:nvPr/>
        </p:nvSpPr>
        <p:spPr>
          <a:xfrm>
            <a:off x="278677" y="704784"/>
            <a:ext cx="3413760" cy="2554545"/>
          </a:xfrm>
          <a:prstGeom prst="rect">
            <a:avLst/>
          </a:prstGeom>
          <a:noFill/>
        </p:spPr>
        <p:txBody>
          <a:bodyPr wrap="square" rtlCol="0">
            <a:spAutoFit/>
          </a:bodyPr>
          <a:lstStyle/>
          <a:p>
            <a:pPr algn="ctr"/>
            <a:r>
              <a:rPr lang="en-US" sz="3200" dirty="0"/>
              <a:t>Proper identification of special cause and common cause variation</a:t>
            </a:r>
          </a:p>
        </p:txBody>
      </p:sp>
    </p:spTree>
    <p:extLst>
      <p:ext uri="{BB962C8B-B14F-4D97-AF65-F5344CB8AC3E}">
        <p14:creationId xmlns:p14="http://schemas.microsoft.com/office/powerpoint/2010/main" val="41830766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patterns in known random data</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85000" lnSpcReduction="10000"/>
          </a:bodyPr>
          <a:lstStyle/>
          <a:p>
            <a:pPr marL="0" indent="0" algn="ctr">
              <a:buNone/>
            </a:pPr>
            <a:r>
              <a:rPr lang="en-US" sz="4200" dirty="0"/>
              <a:t>Go around the room and call out the number representing the DAY of your birthday.</a:t>
            </a:r>
            <a:br>
              <a:rPr lang="en-US" sz="4000" dirty="0"/>
            </a:br>
            <a:br>
              <a:rPr lang="en-US" sz="4000" dirty="0"/>
            </a:br>
            <a:r>
              <a:rPr lang="en-US" sz="4000" dirty="0"/>
              <a:t>For example:  </a:t>
            </a:r>
            <a:r>
              <a:rPr lang="en-US" sz="4000" u="sng" dirty="0"/>
              <a:t>7</a:t>
            </a:r>
            <a:r>
              <a:rPr lang="en-US" sz="4000" baseline="30000" dirty="0"/>
              <a:t>th</a:t>
            </a:r>
            <a:r>
              <a:rPr lang="en-US" sz="4000" dirty="0"/>
              <a:t> August, then say “7”</a:t>
            </a:r>
          </a:p>
          <a:p>
            <a:pPr marL="0" indent="0" algn="ctr">
              <a:buNone/>
            </a:pPr>
            <a:r>
              <a:rPr lang="en-US" sz="4000" dirty="0"/>
              <a:t>or </a:t>
            </a:r>
            <a:r>
              <a:rPr lang="en-US" sz="4000" u="sng" dirty="0"/>
              <a:t>25</a:t>
            </a:r>
            <a:r>
              <a:rPr lang="en-US" sz="4000" baseline="30000" dirty="0"/>
              <a:t>th</a:t>
            </a:r>
            <a:r>
              <a:rPr lang="en-US" sz="4000" dirty="0"/>
              <a:t> January, then say “25”</a:t>
            </a:r>
          </a:p>
          <a:p>
            <a:pPr marL="0" indent="0" algn="ctr">
              <a:buNone/>
            </a:pPr>
            <a:endParaRPr lang="en-US" sz="4000" dirty="0"/>
          </a:p>
          <a:p>
            <a:r>
              <a:rPr lang="en-US" sz="4000" dirty="0"/>
              <a:t>Analyze the results in the SPC spreadsheet for patterns even though you know the data is random. Would your company have had a fire-drill based on this variation?</a:t>
            </a:r>
          </a:p>
        </p:txBody>
      </p:sp>
      <p:sp>
        <p:nvSpPr>
          <p:cNvPr id="4" name="Rectangle 3">
            <a:extLst>
              <a:ext uri="{FF2B5EF4-FFF2-40B4-BE49-F238E27FC236}">
                <a16:creationId xmlns:a16="http://schemas.microsoft.com/office/drawing/2014/main" id="{81FC64BD-41F2-40C5-8C1E-BF542510C5E5}"/>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6823039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special cause system change</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92500" lnSpcReduction="10000"/>
          </a:bodyPr>
          <a:lstStyle/>
          <a:p>
            <a:pPr marL="0" indent="0" algn="ctr">
              <a:buNone/>
            </a:pPr>
            <a:r>
              <a:rPr lang="en-US" sz="4000" dirty="0"/>
              <a:t>Go around the room (first 10 people) and call out the number representing the MONTH of your birthday.</a:t>
            </a:r>
            <a:br>
              <a:rPr lang="en-US" sz="4000" dirty="0"/>
            </a:br>
            <a:br>
              <a:rPr lang="en-US" sz="4000" dirty="0"/>
            </a:br>
            <a:r>
              <a:rPr lang="en-US" sz="4000" dirty="0"/>
              <a:t>For example:  7</a:t>
            </a:r>
            <a:r>
              <a:rPr lang="en-US" sz="4000" baseline="30000" dirty="0"/>
              <a:t>th</a:t>
            </a:r>
            <a:r>
              <a:rPr lang="en-US" sz="4000" dirty="0"/>
              <a:t> </a:t>
            </a:r>
            <a:r>
              <a:rPr lang="en-US" sz="4000" u="sng" dirty="0"/>
              <a:t>August</a:t>
            </a:r>
            <a:r>
              <a:rPr lang="en-US" sz="4000" dirty="0"/>
              <a:t>, then say “8”</a:t>
            </a:r>
          </a:p>
          <a:p>
            <a:pPr marL="0" indent="0" algn="ctr">
              <a:buNone/>
            </a:pPr>
            <a:r>
              <a:rPr lang="en-US" sz="4000" dirty="0"/>
              <a:t>25</a:t>
            </a:r>
            <a:r>
              <a:rPr lang="en-US" sz="4000" baseline="30000" dirty="0"/>
              <a:t>th</a:t>
            </a:r>
            <a:r>
              <a:rPr lang="en-US" sz="4000" dirty="0"/>
              <a:t> </a:t>
            </a:r>
            <a:r>
              <a:rPr lang="en-US" sz="4000" u="sng" dirty="0"/>
              <a:t>January</a:t>
            </a:r>
            <a:r>
              <a:rPr lang="en-US" sz="4000" dirty="0"/>
              <a:t>, then say “1”</a:t>
            </a:r>
          </a:p>
          <a:p>
            <a:pPr marL="0" indent="0" algn="ctr">
              <a:buNone/>
            </a:pPr>
            <a:endParaRPr lang="en-US" sz="4000" dirty="0"/>
          </a:p>
          <a:p>
            <a:r>
              <a:rPr lang="en-US" sz="4000" dirty="0"/>
              <a:t>Analyze the results in the SPC spreadsheet for significant change due to special cause. </a:t>
            </a:r>
          </a:p>
        </p:txBody>
      </p:sp>
      <p:sp>
        <p:nvSpPr>
          <p:cNvPr id="4" name="Rectangle 3">
            <a:extLst>
              <a:ext uri="{FF2B5EF4-FFF2-40B4-BE49-F238E27FC236}">
                <a16:creationId xmlns:a16="http://schemas.microsoft.com/office/drawing/2014/main" id="{5425AAB3-6866-43F4-8D6A-26D8BC01547D}"/>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894451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B289-EA85-4565-8972-C5B8D3D170B0}"/>
              </a:ext>
            </a:extLst>
          </p:cNvPr>
          <p:cNvSpPr>
            <a:spLocks noGrp="1"/>
          </p:cNvSpPr>
          <p:nvPr>
            <p:ph type="title"/>
          </p:nvPr>
        </p:nvSpPr>
        <p:spPr/>
        <p:txBody>
          <a:bodyPr/>
          <a:lstStyle/>
          <a:p>
            <a:r>
              <a:rPr lang="en-US" dirty="0"/>
              <a:t>SPC Tips and Thoughts</a:t>
            </a:r>
          </a:p>
        </p:txBody>
      </p:sp>
      <p:sp>
        <p:nvSpPr>
          <p:cNvPr id="3" name="Content Placeholder 2">
            <a:extLst>
              <a:ext uri="{FF2B5EF4-FFF2-40B4-BE49-F238E27FC236}">
                <a16:creationId xmlns:a16="http://schemas.microsoft.com/office/drawing/2014/main" id="{6DA6D55A-0E36-4E49-AC67-77CD860EA56B}"/>
              </a:ext>
            </a:extLst>
          </p:cNvPr>
          <p:cNvSpPr>
            <a:spLocks noGrp="1"/>
          </p:cNvSpPr>
          <p:nvPr>
            <p:ph idx="1"/>
          </p:nvPr>
        </p:nvSpPr>
        <p:spPr/>
        <p:txBody>
          <a:bodyPr>
            <a:normAutofit lnSpcReduction="10000"/>
          </a:bodyPr>
          <a:lstStyle/>
          <a:p>
            <a:r>
              <a:rPr lang="en-US" dirty="0"/>
              <a:t>Start using the terminology</a:t>
            </a:r>
          </a:p>
          <a:p>
            <a:pPr lvl="1"/>
            <a:r>
              <a:rPr lang="en-US" dirty="0"/>
              <a:t>Common cause or Expected variability</a:t>
            </a:r>
          </a:p>
          <a:p>
            <a:pPr lvl="1"/>
            <a:r>
              <a:rPr lang="en-US" dirty="0"/>
              <a:t>Special cause or Un-expected variability</a:t>
            </a:r>
          </a:p>
          <a:p>
            <a:r>
              <a:rPr lang="en-US" dirty="0"/>
              <a:t>Use “Improvement” and “Concern” for directionality (not up &amp; down)</a:t>
            </a:r>
          </a:p>
          <a:p>
            <a:r>
              <a:rPr lang="en-US" dirty="0"/>
              <a:t>Only recalculate the control limits when you have a valid explanation for system change, and always annotate the reason</a:t>
            </a:r>
          </a:p>
          <a:p>
            <a:r>
              <a:rPr lang="en-US" dirty="0"/>
              <a:t>Use annotations to tell the story of what and why things changed</a:t>
            </a:r>
          </a:p>
          <a:p>
            <a:r>
              <a:rPr lang="en-US" dirty="0"/>
              <a:t>Explain unexplained changes</a:t>
            </a:r>
          </a:p>
          <a:p>
            <a:pPr lvl="1"/>
            <a:r>
              <a:rPr lang="en-US" dirty="0"/>
              <a:t>There is more risk in not understanding why a system changed than any individual concerning measurement</a:t>
            </a:r>
          </a:p>
        </p:txBody>
      </p:sp>
    </p:spTree>
    <p:extLst>
      <p:ext uri="{BB962C8B-B14F-4D97-AF65-F5344CB8AC3E}">
        <p14:creationId xmlns:p14="http://schemas.microsoft.com/office/powerpoint/2010/main" val="16040044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Dependency impact</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135</a:t>
            </a:fld>
            <a:endParaRPr lang="en-US" dirty="0"/>
          </a:p>
        </p:txBody>
      </p:sp>
    </p:spTree>
    <p:extLst>
      <p:ext uri="{BB962C8B-B14F-4D97-AF65-F5344CB8AC3E}">
        <p14:creationId xmlns:p14="http://schemas.microsoft.com/office/powerpoint/2010/main" val="24111902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136</a:t>
            </a:fld>
            <a:endParaRPr lang="en-US" dirty="0"/>
          </a:p>
        </p:txBody>
      </p:sp>
      <p:pic>
        <p:nvPicPr>
          <p:cNvPr id="3" name="Picture 2" descr="silver-fligh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756" y="159166"/>
            <a:ext cx="7958488" cy="61971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905546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137</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76201"/>
            <a:ext cx="1824228" cy="1744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4639" y="1447801"/>
            <a:ext cx="2207703" cy="1387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091" y="2498864"/>
            <a:ext cx="1714500" cy="1714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3602" y="2850490"/>
            <a:ext cx="1061618" cy="17977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193" y="3810001"/>
            <a:ext cx="2207703" cy="138773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0" y="4656126"/>
            <a:ext cx="1824228" cy="1744675"/>
          </a:xfrm>
          <a:prstGeom prst="rect">
            <a:avLst/>
          </a:prstGeom>
        </p:spPr>
      </p:pic>
      <p:sp>
        <p:nvSpPr>
          <p:cNvPr id="9" name="TextBox 8"/>
          <p:cNvSpPr txBox="1"/>
          <p:nvPr/>
        </p:nvSpPr>
        <p:spPr>
          <a:xfrm>
            <a:off x="4139800" y="763871"/>
            <a:ext cx="2092689" cy="369332"/>
          </a:xfrm>
          <a:prstGeom prst="rect">
            <a:avLst/>
          </a:prstGeom>
          <a:noFill/>
        </p:spPr>
        <p:txBody>
          <a:bodyPr wrap="none" rtlCol="0">
            <a:spAutoFit/>
          </a:bodyPr>
          <a:lstStyle/>
          <a:p>
            <a:r>
              <a:rPr lang="en-US" dirty="0"/>
              <a:t>SEA to SFO (2 hours)</a:t>
            </a:r>
          </a:p>
        </p:txBody>
      </p:sp>
      <p:sp>
        <p:nvSpPr>
          <p:cNvPr id="10" name="TextBox 9"/>
          <p:cNvSpPr txBox="1"/>
          <p:nvPr/>
        </p:nvSpPr>
        <p:spPr>
          <a:xfrm>
            <a:off x="6019801" y="2126979"/>
            <a:ext cx="2043893" cy="369332"/>
          </a:xfrm>
          <a:prstGeom prst="rect">
            <a:avLst/>
          </a:prstGeom>
          <a:noFill/>
        </p:spPr>
        <p:txBody>
          <a:bodyPr wrap="none" rtlCol="0">
            <a:spAutoFit/>
          </a:bodyPr>
          <a:lstStyle/>
          <a:p>
            <a:r>
              <a:rPr lang="en-US" dirty="0"/>
              <a:t>SFO to JFK (6 hours)</a:t>
            </a:r>
          </a:p>
        </p:txBody>
      </p:sp>
      <p:sp>
        <p:nvSpPr>
          <p:cNvPr id="11" name="TextBox 10"/>
          <p:cNvSpPr txBox="1"/>
          <p:nvPr/>
        </p:nvSpPr>
        <p:spPr>
          <a:xfrm>
            <a:off x="6946193" y="3245470"/>
            <a:ext cx="2043893" cy="369332"/>
          </a:xfrm>
          <a:prstGeom prst="rect">
            <a:avLst/>
          </a:prstGeom>
          <a:noFill/>
        </p:spPr>
        <p:txBody>
          <a:bodyPr wrap="none" rtlCol="0">
            <a:spAutoFit/>
          </a:bodyPr>
          <a:lstStyle/>
          <a:p>
            <a:r>
              <a:rPr lang="en-US" dirty="0"/>
              <a:t>JFK to SFO (6 hours)</a:t>
            </a:r>
          </a:p>
        </p:txBody>
      </p:sp>
      <p:sp>
        <p:nvSpPr>
          <p:cNvPr id="12" name="TextBox 11"/>
          <p:cNvSpPr txBox="1"/>
          <p:nvPr/>
        </p:nvSpPr>
        <p:spPr>
          <a:xfrm>
            <a:off x="9334603" y="3946266"/>
            <a:ext cx="1197379" cy="646331"/>
          </a:xfrm>
          <a:prstGeom prst="rect">
            <a:avLst/>
          </a:prstGeom>
          <a:noFill/>
        </p:spPr>
        <p:txBody>
          <a:bodyPr wrap="none" rtlCol="0">
            <a:spAutoFit/>
          </a:bodyPr>
          <a:lstStyle/>
          <a:p>
            <a:r>
              <a:rPr lang="en-US" dirty="0"/>
              <a:t>SFO to SEA</a:t>
            </a:r>
            <a:br>
              <a:rPr lang="en-US" dirty="0"/>
            </a:br>
            <a:r>
              <a:rPr lang="en-US" dirty="0"/>
              <a:t> (2 hours)</a:t>
            </a:r>
          </a:p>
        </p:txBody>
      </p:sp>
      <p:cxnSp>
        <p:nvCxnSpPr>
          <p:cNvPr id="13" name="Curved Connector 12"/>
          <p:cNvCxnSpPr/>
          <p:nvPr/>
        </p:nvCxnSpPr>
        <p:spPr>
          <a:xfrm>
            <a:off x="2829523" y="200802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a:off x="4117086" y="318599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a:off x="5500584" y="449580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a:off x="6936486" y="560771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1752600" y="2743200"/>
            <a:ext cx="2449838" cy="369332"/>
          </a:xfrm>
          <a:prstGeom prst="rect">
            <a:avLst/>
          </a:prstGeom>
          <a:noFill/>
        </p:spPr>
        <p:txBody>
          <a:bodyPr wrap="none" rtlCol="0">
            <a:spAutoFit/>
          </a:bodyPr>
          <a:lstStyle/>
          <a:p>
            <a:r>
              <a:rPr lang="en-US" dirty="0"/>
              <a:t>1 hour un-board/board</a:t>
            </a:r>
          </a:p>
        </p:txBody>
      </p:sp>
      <p:sp>
        <p:nvSpPr>
          <p:cNvPr id="18" name="TextBox 17"/>
          <p:cNvSpPr txBox="1"/>
          <p:nvPr/>
        </p:nvSpPr>
        <p:spPr>
          <a:xfrm>
            <a:off x="2924652" y="3946265"/>
            <a:ext cx="2449838" cy="369332"/>
          </a:xfrm>
          <a:prstGeom prst="rect">
            <a:avLst/>
          </a:prstGeom>
          <a:noFill/>
        </p:spPr>
        <p:txBody>
          <a:bodyPr wrap="none" rtlCol="0">
            <a:spAutoFit/>
          </a:bodyPr>
          <a:lstStyle/>
          <a:p>
            <a:r>
              <a:rPr lang="en-US" dirty="0"/>
              <a:t>1 hour un-board/board</a:t>
            </a:r>
          </a:p>
        </p:txBody>
      </p:sp>
      <p:sp>
        <p:nvSpPr>
          <p:cNvPr id="19" name="TextBox 18"/>
          <p:cNvSpPr txBox="1"/>
          <p:nvPr/>
        </p:nvSpPr>
        <p:spPr>
          <a:xfrm>
            <a:off x="4275665" y="5223873"/>
            <a:ext cx="2449838" cy="369332"/>
          </a:xfrm>
          <a:prstGeom prst="rect">
            <a:avLst/>
          </a:prstGeom>
          <a:noFill/>
        </p:spPr>
        <p:txBody>
          <a:bodyPr wrap="none" rtlCol="0">
            <a:spAutoFit/>
          </a:bodyPr>
          <a:lstStyle/>
          <a:p>
            <a:r>
              <a:rPr lang="en-US" dirty="0"/>
              <a:t>1 hour un-board/board</a:t>
            </a:r>
          </a:p>
        </p:txBody>
      </p:sp>
      <p:sp>
        <p:nvSpPr>
          <p:cNvPr id="20" name="TextBox 19"/>
          <p:cNvSpPr txBox="1"/>
          <p:nvPr/>
        </p:nvSpPr>
        <p:spPr>
          <a:xfrm>
            <a:off x="2161413" y="2115853"/>
            <a:ext cx="886012" cy="369332"/>
          </a:xfrm>
          <a:prstGeom prst="rect">
            <a:avLst/>
          </a:prstGeom>
          <a:noFill/>
        </p:spPr>
        <p:txBody>
          <a:bodyPr wrap="none" rtlCol="0">
            <a:spAutoFit/>
          </a:bodyPr>
          <a:lstStyle/>
          <a:p>
            <a:r>
              <a:rPr lang="en-US" dirty="0"/>
              <a:t>2 hours</a:t>
            </a:r>
          </a:p>
        </p:txBody>
      </p:sp>
      <p:sp>
        <p:nvSpPr>
          <p:cNvPr id="21" name="TextBox 20"/>
          <p:cNvSpPr txBox="1"/>
          <p:nvPr/>
        </p:nvSpPr>
        <p:spPr>
          <a:xfrm>
            <a:off x="3246818" y="3360365"/>
            <a:ext cx="886012" cy="369332"/>
          </a:xfrm>
          <a:prstGeom prst="rect">
            <a:avLst/>
          </a:prstGeom>
          <a:noFill/>
        </p:spPr>
        <p:txBody>
          <a:bodyPr wrap="none" rtlCol="0">
            <a:spAutoFit/>
          </a:bodyPr>
          <a:lstStyle/>
          <a:p>
            <a:r>
              <a:rPr lang="en-US" dirty="0"/>
              <a:t>6 hours</a:t>
            </a:r>
          </a:p>
        </p:txBody>
      </p:sp>
      <p:sp>
        <p:nvSpPr>
          <p:cNvPr id="22" name="TextBox 21"/>
          <p:cNvSpPr txBox="1"/>
          <p:nvPr/>
        </p:nvSpPr>
        <p:spPr>
          <a:xfrm>
            <a:off x="4682094" y="4706604"/>
            <a:ext cx="886012" cy="369332"/>
          </a:xfrm>
          <a:prstGeom prst="rect">
            <a:avLst/>
          </a:prstGeom>
          <a:noFill/>
        </p:spPr>
        <p:txBody>
          <a:bodyPr wrap="none" rtlCol="0">
            <a:spAutoFit/>
          </a:bodyPr>
          <a:lstStyle/>
          <a:p>
            <a:r>
              <a:rPr lang="en-US" dirty="0"/>
              <a:t>6 hours</a:t>
            </a:r>
          </a:p>
        </p:txBody>
      </p:sp>
      <p:sp>
        <p:nvSpPr>
          <p:cNvPr id="23" name="TextBox 22"/>
          <p:cNvSpPr txBox="1"/>
          <p:nvPr/>
        </p:nvSpPr>
        <p:spPr>
          <a:xfrm>
            <a:off x="6047874" y="5799546"/>
            <a:ext cx="886012" cy="369332"/>
          </a:xfrm>
          <a:prstGeom prst="rect">
            <a:avLst/>
          </a:prstGeom>
          <a:noFill/>
        </p:spPr>
        <p:txBody>
          <a:bodyPr wrap="none" rtlCol="0">
            <a:spAutoFit/>
          </a:bodyPr>
          <a:lstStyle/>
          <a:p>
            <a:r>
              <a:rPr lang="en-US" dirty="0"/>
              <a:t>2 hours</a:t>
            </a:r>
          </a:p>
        </p:txBody>
      </p:sp>
      <p:sp>
        <p:nvSpPr>
          <p:cNvPr id="24" name="Footer Placeholder 2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701493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138</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030" y="58479"/>
            <a:ext cx="7973940" cy="62092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180273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139</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1065"/>
            <a:ext cx="5775888" cy="44976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pic>
        <p:nvPicPr>
          <p:cNvPr id="5" name="Picture 4" descr="silver-flights-1">
            <a:extLst>
              <a:ext uri="{FF2B5EF4-FFF2-40B4-BE49-F238E27FC236}">
                <a16:creationId xmlns:a16="http://schemas.microsoft.com/office/drawing/2014/main" id="{446D70C8-0310-465A-BB7B-7472B8B5D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06" y="1535185"/>
            <a:ext cx="5200253" cy="404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8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75B871-CD91-4ED5-8E25-0A58593D5BB9}"/>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CEB96997-FE9F-4A3F-8183-6D2CB4F707AA}"/>
              </a:ext>
            </a:extLst>
          </p:cNvPr>
          <p:cNvGraphicFramePr/>
          <p:nvPr/>
        </p:nvGraphicFramePr>
        <p:xfrm>
          <a:off x="341194" y="-504962"/>
          <a:ext cx="11641540" cy="6359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Triangle 3">
            <a:extLst>
              <a:ext uri="{FF2B5EF4-FFF2-40B4-BE49-F238E27FC236}">
                <a16:creationId xmlns:a16="http://schemas.microsoft.com/office/drawing/2014/main" id="{2BD6C0ED-4792-4696-A4C6-D1DD6A3D8352}"/>
              </a:ext>
            </a:extLst>
          </p:cNvPr>
          <p:cNvSpPr/>
          <p:nvPr/>
        </p:nvSpPr>
        <p:spPr>
          <a:xfrm rot="10800000">
            <a:off x="777922" y="4649888"/>
            <a:ext cx="10986447" cy="60050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DFCE8F-8A40-4442-BFB3-34CE60172772}"/>
              </a:ext>
            </a:extLst>
          </p:cNvPr>
          <p:cNvSpPr txBox="1"/>
          <p:nvPr/>
        </p:nvSpPr>
        <p:spPr>
          <a:xfrm>
            <a:off x="2294128" y="5737297"/>
            <a:ext cx="8254889" cy="523220"/>
          </a:xfrm>
          <a:prstGeom prst="rect">
            <a:avLst/>
          </a:prstGeom>
          <a:noFill/>
        </p:spPr>
        <p:txBody>
          <a:bodyPr wrap="none" rtlCol="0">
            <a:spAutoFit/>
          </a:bodyPr>
          <a:lstStyle/>
          <a:p>
            <a:r>
              <a:rPr lang="en-US" sz="2800" dirty="0"/>
              <a:t>Effort AND how likely model represents actual outcome</a:t>
            </a:r>
          </a:p>
        </p:txBody>
      </p:sp>
      <p:sp>
        <p:nvSpPr>
          <p:cNvPr id="6" name="Arrow: Down 5">
            <a:extLst>
              <a:ext uri="{FF2B5EF4-FFF2-40B4-BE49-F238E27FC236}">
                <a16:creationId xmlns:a16="http://schemas.microsoft.com/office/drawing/2014/main" id="{264FE17E-B929-4D6B-85DA-4677F1136741}"/>
              </a:ext>
            </a:extLst>
          </p:cNvPr>
          <p:cNvSpPr/>
          <p:nvPr/>
        </p:nvSpPr>
        <p:spPr>
          <a:xfrm>
            <a:off x="1900117" y="1353670"/>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C9461B-43F2-48C1-A22A-5474AA560145}"/>
              </a:ext>
            </a:extLst>
          </p:cNvPr>
          <p:cNvSpPr txBox="1"/>
          <p:nvPr/>
        </p:nvSpPr>
        <p:spPr>
          <a:xfrm>
            <a:off x="913750" y="820183"/>
            <a:ext cx="2760756" cy="523220"/>
          </a:xfrm>
          <a:prstGeom prst="rect">
            <a:avLst/>
          </a:prstGeom>
          <a:noFill/>
        </p:spPr>
        <p:txBody>
          <a:bodyPr wrap="none" rtlCol="0">
            <a:spAutoFit/>
          </a:bodyPr>
          <a:lstStyle/>
          <a:p>
            <a:r>
              <a:rPr lang="en-US" sz="2800" dirty="0"/>
              <a:t>Typical Agile Here</a:t>
            </a:r>
          </a:p>
        </p:txBody>
      </p:sp>
      <p:sp>
        <p:nvSpPr>
          <p:cNvPr id="8" name="TextBox 7">
            <a:extLst>
              <a:ext uri="{FF2B5EF4-FFF2-40B4-BE49-F238E27FC236}">
                <a16:creationId xmlns:a16="http://schemas.microsoft.com/office/drawing/2014/main" id="{C2F7655E-AE2B-4AB6-B0B3-4D2B32FF5E80}"/>
              </a:ext>
            </a:extLst>
          </p:cNvPr>
          <p:cNvSpPr txBox="1"/>
          <p:nvPr/>
        </p:nvSpPr>
        <p:spPr>
          <a:xfrm>
            <a:off x="426555" y="5277160"/>
            <a:ext cx="2360198" cy="369332"/>
          </a:xfrm>
          <a:prstGeom prst="rect">
            <a:avLst/>
          </a:prstGeom>
          <a:noFill/>
        </p:spPr>
        <p:txBody>
          <a:bodyPr wrap="none" rtlCol="0">
            <a:spAutoFit/>
          </a:bodyPr>
          <a:lstStyle/>
          <a:p>
            <a:r>
              <a:rPr lang="en-US" dirty="0"/>
              <a:t>Low effort, Low chance</a:t>
            </a:r>
          </a:p>
        </p:txBody>
      </p:sp>
      <p:sp>
        <p:nvSpPr>
          <p:cNvPr id="9" name="TextBox 8">
            <a:extLst>
              <a:ext uri="{FF2B5EF4-FFF2-40B4-BE49-F238E27FC236}">
                <a16:creationId xmlns:a16="http://schemas.microsoft.com/office/drawing/2014/main" id="{82F845C3-B65C-47A2-B0FB-6D1CBAF917C8}"/>
              </a:ext>
            </a:extLst>
          </p:cNvPr>
          <p:cNvSpPr txBox="1"/>
          <p:nvPr/>
        </p:nvSpPr>
        <p:spPr>
          <a:xfrm>
            <a:off x="9404171" y="5307302"/>
            <a:ext cx="2448555" cy="369332"/>
          </a:xfrm>
          <a:prstGeom prst="rect">
            <a:avLst/>
          </a:prstGeom>
          <a:noFill/>
        </p:spPr>
        <p:txBody>
          <a:bodyPr wrap="none" rtlCol="0">
            <a:spAutoFit/>
          </a:bodyPr>
          <a:lstStyle/>
          <a:p>
            <a:r>
              <a:rPr lang="en-US" dirty="0"/>
              <a:t>High effort, High chance</a:t>
            </a:r>
          </a:p>
        </p:txBody>
      </p:sp>
      <p:sp>
        <p:nvSpPr>
          <p:cNvPr id="10" name="TextBox 9">
            <a:extLst>
              <a:ext uri="{FF2B5EF4-FFF2-40B4-BE49-F238E27FC236}">
                <a16:creationId xmlns:a16="http://schemas.microsoft.com/office/drawing/2014/main" id="{7F03F11C-168B-471A-A0BE-3D2785EB42F8}"/>
              </a:ext>
            </a:extLst>
          </p:cNvPr>
          <p:cNvSpPr txBox="1"/>
          <p:nvPr/>
        </p:nvSpPr>
        <p:spPr>
          <a:xfrm>
            <a:off x="2294128" y="3472"/>
            <a:ext cx="6197851" cy="646331"/>
          </a:xfrm>
          <a:prstGeom prst="rect">
            <a:avLst/>
          </a:prstGeom>
          <a:noFill/>
        </p:spPr>
        <p:txBody>
          <a:bodyPr wrap="none" rtlCol="0">
            <a:spAutoFit/>
          </a:bodyPr>
          <a:lstStyle/>
          <a:p>
            <a:r>
              <a:rPr lang="en-US" sz="3600" dirty="0"/>
              <a:t>Forecasting “How Long” Models</a:t>
            </a:r>
          </a:p>
        </p:txBody>
      </p:sp>
      <p:sp>
        <p:nvSpPr>
          <p:cNvPr id="11" name="Arrow: Down 10">
            <a:extLst>
              <a:ext uri="{FF2B5EF4-FFF2-40B4-BE49-F238E27FC236}">
                <a16:creationId xmlns:a16="http://schemas.microsoft.com/office/drawing/2014/main" id="{7AF01624-3252-493F-AD5F-9FD12113AE0F}"/>
              </a:ext>
            </a:extLst>
          </p:cNvPr>
          <p:cNvSpPr/>
          <p:nvPr/>
        </p:nvSpPr>
        <p:spPr>
          <a:xfrm rot="10800000">
            <a:off x="8034485" y="3077819"/>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D04C62-1235-4BDB-8453-16CFDAF8F1D0}"/>
              </a:ext>
            </a:extLst>
          </p:cNvPr>
          <p:cNvSpPr txBox="1"/>
          <p:nvPr/>
        </p:nvSpPr>
        <p:spPr>
          <a:xfrm>
            <a:off x="6421572" y="3693308"/>
            <a:ext cx="4021870" cy="523220"/>
          </a:xfrm>
          <a:prstGeom prst="rect">
            <a:avLst/>
          </a:prstGeom>
          <a:noFill/>
        </p:spPr>
        <p:txBody>
          <a:bodyPr wrap="none" rtlCol="0">
            <a:spAutoFit/>
          </a:bodyPr>
          <a:lstStyle/>
          <a:p>
            <a:r>
              <a:rPr lang="en-US" sz="2800" dirty="0"/>
              <a:t>This training gets you here</a:t>
            </a:r>
          </a:p>
        </p:txBody>
      </p:sp>
    </p:spTree>
    <p:extLst>
      <p:ext uri="{BB962C8B-B14F-4D97-AF65-F5344CB8AC3E}">
        <p14:creationId xmlns:p14="http://schemas.microsoft.com/office/powerpoint/2010/main" val="29013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140</a:t>
            </a:fld>
            <a:endParaRPr lang="en-US" dirty="0"/>
          </a:p>
        </p:txBody>
      </p:sp>
      <p:sp>
        <p:nvSpPr>
          <p:cNvPr id="3" name="TextBox 2"/>
          <p:cNvSpPr txBox="1"/>
          <p:nvPr/>
        </p:nvSpPr>
        <p:spPr>
          <a:xfrm>
            <a:off x="1676400" y="609601"/>
            <a:ext cx="8839200" cy="424731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a:t>Four people arrange a restaurant booking after work  </a:t>
            </a:r>
            <a:br>
              <a:rPr lang="en-US" sz="5400" dirty="0"/>
            </a:br>
            <a:br>
              <a:rPr lang="en-US" sz="5400" dirty="0"/>
            </a:br>
            <a:r>
              <a:rPr lang="en-US" sz="5400" dirty="0"/>
              <a:t>Q. What is the chance  they arrive on-time to be seated?</a:t>
            </a:r>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4464374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141</a:t>
            </a:fld>
            <a:endParaRPr lang="en-US" dirty="0"/>
          </a:p>
        </p:txBody>
      </p:sp>
      <p:graphicFrame>
        <p:nvGraphicFramePr>
          <p:cNvPr id="3" name="Table 2"/>
          <p:cNvGraphicFramePr>
            <a:graphicFrameLocks noGrp="1"/>
          </p:cNvGraphicFramePr>
          <p:nvPr/>
        </p:nvGraphicFramePr>
        <p:xfrm>
          <a:off x="3276600" y="152400"/>
          <a:ext cx="6096000" cy="645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sz="2800" dirty="0"/>
                        <a:t>Person 1</a:t>
                      </a:r>
                    </a:p>
                  </a:txBody>
                  <a:tcPr/>
                </a:tc>
                <a:tc>
                  <a:txBody>
                    <a:bodyPr/>
                    <a:lstStyle/>
                    <a:p>
                      <a:r>
                        <a:rPr lang="en-US" sz="2800" dirty="0"/>
                        <a:t>Person</a:t>
                      </a:r>
                      <a:r>
                        <a:rPr lang="en-US" sz="2800" baseline="0" dirty="0"/>
                        <a:t> 2</a:t>
                      </a:r>
                      <a:endParaRPr lang="en-US" sz="2800" dirty="0"/>
                    </a:p>
                  </a:txBody>
                  <a:tcPr/>
                </a:tc>
                <a:tc>
                  <a:txBody>
                    <a:bodyPr/>
                    <a:lstStyle/>
                    <a:p>
                      <a:r>
                        <a:rPr lang="en-US" sz="2800" dirty="0"/>
                        <a:t>Person 3</a:t>
                      </a:r>
                    </a:p>
                  </a:txBody>
                  <a:tcPr/>
                </a:tc>
                <a:tc>
                  <a:txBody>
                    <a:bodyPr/>
                    <a:lstStyle/>
                    <a:p>
                      <a:r>
                        <a:rPr lang="en-US" sz="2800" dirty="0"/>
                        <a:t>Person 4</a:t>
                      </a:r>
                    </a:p>
                  </a:txBody>
                  <a:tcPr/>
                </a:tc>
                <a:extLst>
                  <a:ext uri="{0D108BD9-81ED-4DB2-BD59-A6C34878D82A}">
                    <a16:rowId xmlns:a16="http://schemas.microsoft.com/office/drawing/2014/main" val="10000"/>
                  </a:ext>
                </a:extLst>
              </a:tr>
              <a:tr h="370840">
                <a:tc>
                  <a:txBody>
                    <a:bodyPr/>
                    <a:lstStyle/>
                    <a:p>
                      <a:endParaRPr lang="en-US" dirty="0"/>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1"/>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2"/>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3"/>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4"/>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5"/>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6"/>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7"/>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8"/>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9"/>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0"/>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1"/>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2"/>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13"/>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4"/>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5"/>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6"/>
                  </a:ext>
                </a:extLst>
              </a:tr>
            </a:tbl>
          </a:graphicData>
        </a:graphic>
      </p:graphicFrame>
      <p:sp>
        <p:nvSpPr>
          <p:cNvPr id="4" name="TextBox 3"/>
          <p:cNvSpPr txBox="1"/>
          <p:nvPr/>
        </p:nvSpPr>
        <p:spPr>
          <a:xfrm rot="16200000">
            <a:off x="-703340" y="2871711"/>
            <a:ext cx="6015173" cy="954107"/>
          </a:xfrm>
          <a:prstGeom prst="rect">
            <a:avLst/>
          </a:prstGeom>
          <a:noFill/>
        </p:spPr>
        <p:txBody>
          <a:bodyPr wrap="none" rtlCol="0">
            <a:spAutoFit/>
          </a:bodyPr>
          <a:lstStyle/>
          <a:p>
            <a:r>
              <a:rPr lang="en-US" sz="3200" b="1" dirty="0"/>
              <a:t>1 in 16 EVERYONE is ON-TIME</a:t>
            </a:r>
          </a:p>
          <a:p>
            <a:r>
              <a:rPr lang="en-US" sz="2400" b="1" dirty="0"/>
              <a:t>15 TIMES more likely at least on person is late</a:t>
            </a:r>
          </a:p>
        </p:txBody>
      </p:sp>
      <p:sp>
        <p:nvSpPr>
          <p:cNvPr id="5" name="Left Arrow 4"/>
          <p:cNvSpPr/>
          <p:nvPr/>
        </p:nvSpPr>
        <p:spPr>
          <a:xfrm>
            <a:off x="9601200" y="417376"/>
            <a:ext cx="838200" cy="8018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9433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142</a:t>
            </a:fld>
            <a:endParaRPr lang="en-US" dirty="0"/>
          </a:p>
        </p:txBody>
      </p:sp>
      <p:pic>
        <p:nvPicPr>
          <p:cNvPr id="3" name="Picture 2"/>
          <p:cNvPicPr>
            <a:picLocks noChangeAspect="1"/>
          </p:cNvPicPr>
          <p:nvPr/>
        </p:nvPicPr>
        <p:blipFill>
          <a:blip r:embed="rId2"/>
          <a:stretch>
            <a:fillRect/>
          </a:stretch>
        </p:blipFill>
        <p:spPr>
          <a:xfrm>
            <a:off x="1536033" y="304801"/>
            <a:ext cx="9131968" cy="5895975"/>
          </a:xfrm>
          <a:prstGeom prst="rect">
            <a:avLst/>
          </a:prstGeom>
        </p:spPr>
      </p:pic>
      <p:sp>
        <p:nvSpPr>
          <p:cNvPr id="4" name="Rectangle 3"/>
          <p:cNvSpPr/>
          <p:nvPr/>
        </p:nvSpPr>
        <p:spPr>
          <a:xfrm>
            <a:off x="1828800"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19" name="Footer Placeholder 18"/>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15591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143</a:t>
            </a:fld>
            <a:endParaRPr lang="en-US" dirty="0"/>
          </a:p>
        </p:txBody>
      </p:sp>
      <p:sp>
        <p:nvSpPr>
          <p:cNvPr id="3" name="TextBox 2"/>
          <p:cNvSpPr txBox="1"/>
          <p:nvPr/>
        </p:nvSpPr>
        <p:spPr>
          <a:xfrm>
            <a:off x="2514600" y="609601"/>
            <a:ext cx="6858000" cy="5529719"/>
          </a:xfrm>
          <a:prstGeom prst="rect">
            <a:avLst/>
          </a:prstGeom>
          <a:noFill/>
        </p:spPr>
        <p:txBody>
          <a:bodyPr wrap="square" rtlCol="0">
            <a:spAutoFit/>
          </a:bodyPr>
          <a:lstStyle/>
          <a:p>
            <a:pPr algn="ctr"/>
            <a:r>
              <a:rPr lang="en-US" sz="8800" b="1" dirty="0"/>
              <a:t>1 in 2</a:t>
            </a:r>
            <a:r>
              <a:rPr lang="en-US" sz="8000" b="1" baseline="30000" dirty="0"/>
              <a:t>n</a:t>
            </a:r>
            <a:br>
              <a:rPr lang="en-US" sz="8000" b="1" baseline="30000" dirty="0"/>
            </a:br>
            <a:r>
              <a:rPr lang="en-US" sz="6600" b="1" baseline="30000" dirty="0"/>
              <a:t>or</a:t>
            </a:r>
          </a:p>
          <a:p>
            <a:pPr algn="ctr"/>
            <a:r>
              <a:rPr lang="en-US" sz="8800" b="1" dirty="0"/>
              <a:t>1 in 2</a:t>
            </a:r>
            <a:r>
              <a:rPr lang="en-US" sz="8000" b="1" baseline="30000" dirty="0"/>
              <a:t>7</a:t>
            </a:r>
          </a:p>
          <a:p>
            <a:pPr algn="ctr"/>
            <a:r>
              <a:rPr lang="en-US" sz="8000" b="1" baseline="30000" dirty="0"/>
              <a:t>or</a:t>
            </a:r>
          </a:p>
          <a:p>
            <a:pPr algn="ctr"/>
            <a:r>
              <a:rPr lang="en-US" sz="8000" b="1" dirty="0"/>
              <a:t>1 in 128</a:t>
            </a:r>
            <a:endParaRPr lang="en-US" sz="8000" b="1" baseline="30000" dirty="0"/>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762218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144</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7 dependencies</a:t>
            </a:r>
          </a:p>
          <a:p>
            <a:pPr algn="ctr"/>
            <a:r>
              <a:rPr lang="en-US" sz="5400" dirty="0"/>
              <a:t>1 chance in 128</a:t>
            </a:r>
          </a:p>
        </p:txBody>
      </p:sp>
      <p:sp>
        <p:nvSpPr>
          <p:cNvPr id="132" name="Footer Placeholder 131"/>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980808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145</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6 dependencies</a:t>
            </a:r>
          </a:p>
          <a:p>
            <a:pPr algn="ctr"/>
            <a:r>
              <a:rPr lang="en-US" sz="5400" dirty="0"/>
              <a:t>1 chance in 64</a:t>
            </a:r>
          </a:p>
        </p:txBody>
      </p:sp>
      <p:sp>
        <p:nvSpPr>
          <p:cNvPr id="68" name="Footer Placeholder 67"/>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4531296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146</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5 dependencies</a:t>
            </a:r>
          </a:p>
          <a:p>
            <a:pPr algn="ctr"/>
            <a:r>
              <a:rPr lang="en-US" sz="5400" dirty="0"/>
              <a:t>1 chance in 32</a:t>
            </a:r>
          </a:p>
        </p:txBody>
      </p:sp>
      <p:sp>
        <p:nvSpPr>
          <p:cNvPr id="36" name="Footer Placeholder 3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3348729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leanability.com/wp-content/uploads/2019/03/Flight-Levels.jpg">
            <a:extLst>
              <a:ext uri="{FF2B5EF4-FFF2-40B4-BE49-F238E27FC236}">
                <a16:creationId xmlns:a16="http://schemas.microsoft.com/office/drawing/2014/main" id="{9DDC02CE-C44B-43D7-8255-22A49A36E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12192000" cy="6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371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57A7-DB2C-4328-A6A8-BABBD14CA3E3}"/>
              </a:ext>
            </a:extLst>
          </p:cNvPr>
          <p:cNvSpPr>
            <a:spLocks noGrp="1"/>
          </p:cNvSpPr>
          <p:nvPr>
            <p:ph type="title"/>
          </p:nvPr>
        </p:nvSpPr>
        <p:spPr/>
        <p:txBody>
          <a:bodyPr/>
          <a:lstStyle/>
          <a:p>
            <a:r>
              <a:rPr lang="en-US" dirty="0"/>
              <a:t>Flight Levels</a:t>
            </a:r>
          </a:p>
        </p:txBody>
      </p:sp>
      <p:sp>
        <p:nvSpPr>
          <p:cNvPr id="3" name="Content Placeholder 2">
            <a:extLst>
              <a:ext uri="{FF2B5EF4-FFF2-40B4-BE49-F238E27FC236}">
                <a16:creationId xmlns:a16="http://schemas.microsoft.com/office/drawing/2014/main" id="{82A8FDBC-04FB-4C18-97E1-81349DD34717}"/>
              </a:ext>
            </a:extLst>
          </p:cNvPr>
          <p:cNvSpPr>
            <a:spLocks noGrp="1"/>
          </p:cNvSpPr>
          <p:nvPr>
            <p:ph idx="1"/>
          </p:nvPr>
        </p:nvSpPr>
        <p:spPr/>
        <p:txBody>
          <a:bodyPr/>
          <a:lstStyle/>
          <a:p>
            <a:r>
              <a:rPr lang="en-US" dirty="0"/>
              <a:t>Each level visualizes and manages work for an important reason</a:t>
            </a:r>
          </a:p>
          <a:p>
            <a:r>
              <a:rPr lang="en-US" dirty="0"/>
              <a:t>You need all three levels to work together to be successful</a:t>
            </a:r>
          </a:p>
          <a:p>
            <a:r>
              <a:rPr lang="en-US" dirty="0"/>
              <a:t>You currently do the actions in all three to varying degrees of success</a:t>
            </a:r>
          </a:p>
          <a:p>
            <a:r>
              <a:rPr lang="en-US" dirty="0"/>
              <a:t>To improve overall performance, you need to manage the system</a:t>
            </a:r>
          </a:p>
          <a:p>
            <a:endParaRPr lang="en-US" dirty="0"/>
          </a:p>
          <a:p>
            <a:r>
              <a:rPr lang="en-US" dirty="0"/>
              <a:t>The goal of this presentation is to –</a:t>
            </a:r>
          </a:p>
          <a:p>
            <a:pPr lvl="1"/>
            <a:r>
              <a:rPr lang="en-US" dirty="0"/>
              <a:t>Look at the desirable outcomes for each flight level</a:t>
            </a:r>
          </a:p>
          <a:p>
            <a:pPr lvl="1"/>
            <a:r>
              <a:rPr lang="en-US" dirty="0"/>
              <a:t>Understand the decisions people need to know to achieve those outcomes</a:t>
            </a:r>
          </a:p>
          <a:p>
            <a:pPr lvl="1"/>
            <a:r>
              <a:rPr lang="en-US" dirty="0"/>
              <a:t>Design ways to highlight insights using data the help make those decisions</a:t>
            </a:r>
          </a:p>
          <a:p>
            <a:endParaRPr lang="en-US" dirty="0"/>
          </a:p>
          <a:p>
            <a:endParaRPr lang="en-US" dirty="0"/>
          </a:p>
        </p:txBody>
      </p:sp>
    </p:spTree>
    <p:extLst>
      <p:ext uri="{BB962C8B-B14F-4D97-AF65-F5344CB8AC3E}">
        <p14:creationId xmlns:p14="http://schemas.microsoft.com/office/powerpoint/2010/main" val="25444206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13" name="TextBox 12">
            <a:extLst>
              <a:ext uri="{FF2B5EF4-FFF2-40B4-BE49-F238E27FC236}">
                <a16:creationId xmlns:a16="http://schemas.microsoft.com/office/drawing/2014/main" id="{F3992F86-4F86-42BF-8137-4643723155C9}"/>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51629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2" descr="Image result for foreca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 y="0"/>
            <a:ext cx="121926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3C67F-51DA-418C-B6E0-455BF87797B4}"/>
              </a:ext>
            </a:extLst>
          </p:cNvPr>
          <p:cNvSpPr txBox="1"/>
          <p:nvPr/>
        </p:nvSpPr>
        <p:spPr>
          <a:xfrm>
            <a:off x="337931" y="178904"/>
            <a:ext cx="3831177" cy="646331"/>
          </a:xfrm>
          <a:prstGeom prst="rect">
            <a:avLst/>
          </a:prstGeom>
          <a:noFill/>
        </p:spPr>
        <p:txBody>
          <a:bodyPr wrap="none" rtlCol="0">
            <a:spAutoFit/>
          </a:bodyPr>
          <a:lstStyle/>
          <a:p>
            <a:r>
              <a:rPr lang="en-US" sz="3600" dirty="0">
                <a:solidFill>
                  <a:schemeClr val="bg2"/>
                </a:solidFill>
              </a:rPr>
              <a:t>Predictive Analytics</a:t>
            </a:r>
          </a:p>
        </p:txBody>
      </p:sp>
    </p:spTree>
    <p:extLst>
      <p:ext uri="{BB962C8B-B14F-4D97-AF65-F5344CB8AC3E}">
        <p14:creationId xmlns:p14="http://schemas.microsoft.com/office/powerpoint/2010/main" val="12322826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36061535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Example 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22504697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A7F5-BD68-4CB4-84E6-D96F675D3D7B}"/>
              </a:ext>
            </a:extLst>
          </p:cNvPr>
          <p:cNvSpPr>
            <a:spLocks noGrp="1"/>
          </p:cNvSpPr>
          <p:nvPr>
            <p:ph type="title"/>
          </p:nvPr>
        </p:nvSpPr>
        <p:spPr/>
        <p:txBody>
          <a:bodyPr/>
          <a:lstStyle/>
          <a:p>
            <a:r>
              <a:rPr lang="en-US" dirty="0"/>
              <a:t>How do we achieve these outcomes?</a:t>
            </a:r>
          </a:p>
        </p:txBody>
      </p:sp>
      <p:sp>
        <p:nvSpPr>
          <p:cNvPr id="3" name="Content Placeholder 2">
            <a:extLst>
              <a:ext uri="{FF2B5EF4-FFF2-40B4-BE49-F238E27FC236}">
                <a16:creationId xmlns:a16="http://schemas.microsoft.com/office/drawing/2014/main" id="{C2CD8538-4A20-4A62-A5AB-4A7019B472CF}"/>
              </a:ext>
            </a:extLst>
          </p:cNvPr>
          <p:cNvSpPr>
            <a:spLocks noGrp="1"/>
          </p:cNvSpPr>
          <p:nvPr>
            <p:ph idx="1"/>
          </p:nvPr>
        </p:nvSpPr>
        <p:spPr/>
        <p:txBody>
          <a:bodyPr/>
          <a:lstStyle/>
          <a:p>
            <a:r>
              <a:rPr lang="en-US" dirty="0"/>
              <a:t>Outcomes are caused by good decisions</a:t>
            </a:r>
          </a:p>
          <a:p>
            <a:r>
              <a:rPr lang="en-US" dirty="0"/>
              <a:t>Good decisions are supported by correctly spotted insights</a:t>
            </a:r>
          </a:p>
          <a:p>
            <a:r>
              <a:rPr lang="en-US" dirty="0"/>
              <a:t>Correctly spotted insights are made using data and good judgement</a:t>
            </a:r>
          </a:p>
          <a:p>
            <a:endParaRPr lang="en-US" dirty="0"/>
          </a:p>
          <a:p>
            <a:r>
              <a:rPr lang="en-US" dirty="0"/>
              <a:t>We need to create ways that –</a:t>
            </a:r>
          </a:p>
          <a:p>
            <a:pPr lvl="1"/>
            <a:r>
              <a:rPr lang="en-US" dirty="0"/>
              <a:t>The right people see the right insights using data</a:t>
            </a:r>
          </a:p>
          <a:p>
            <a:pPr lvl="2"/>
            <a:r>
              <a:rPr lang="en-US" dirty="0"/>
              <a:t>Charts that highlight important insights</a:t>
            </a:r>
          </a:p>
          <a:p>
            <a:pPr lvl="1"/>
            <a:r>
              <a:rPr lang="en-US" dirty="0"/>
              <a:t>The right people know when to use their judgement rather than the data</a:t>
            </a:r>
          </a:p>
          <a:p>
            <a:pPr lvl="2"/>
            <a:r>
              <a:rPr lang="en-US" dirty="0"/>
              <a:t>Feedback on where data led to the wrong insights so it doesn’t occur again</a:t>
            </a:r>
          </a:p>
        </p:txBody>
      </p:sp>
    </p:spTree>
    <p:extLst>
      <p:ext uri="{BB962C8B-B14F-4D97-AF65-F5344CB8AC3E}">
        <p14:creationId xmlns:p14="http://schemas.microsoft.com/office/powerpoint/2010/main" val="1385537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Q1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p:txBody>
          <a:bodyPr/>
          <a:lstStyle/>
          <a:p>
            <a:r>
              <a:rPr lang="en-US" dirty="0"/>
              <a:t>How do you feel about the process currently used at each level now?</a:t>
            </a:r>
          </a:p>
          <a:p>
            <a:endParaRPr lang="en-US" dirty="0"/>
          </a:p>
        </p:txBody>
      </p:sp>
      <p:sp>
        <p:nvSpPr>
          <p:cNvPr id="4" name="Arrow: Left-Right 3">
            <a:extLst>
              <a:ext uri="{FF2B5EF4-FFF2-40B4-BE49-F238E27FC236}">
                <a16:creationId xmlns:a16="http://schemas.microsoft.com/office/drawing/2014/main" id="{6A6BB682-7F8B-48F4-A331-2B0B00C65B26}"/>
              </a:ext>
            </a:extLst>
          </p:cNvPr>
          <p:cNvSpPr/>
          <p:nvPr/>
        </p:nvSpPr>
        <p:spPr>
          <a:xfrm>
            <a:off x="2819400" y="3087687"/>
            <a:ext cx="7667625" cy="2476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B2EB551-6E41-4A56-974D-B16ABA719C7D}"/>
              </a:ext>
            </a:extLst>
          </p:cNvPr>
          <p:cNvSpPr txBox="1"/>
          <p:nvPr/>
        </p:nvSpPr>
        <p:spPr>
          <a:xfrm>
            <a:off x="2324100" y="3406259"/>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6" name="TextBox 5">
            <a:extLst>
              <a:ext uri="{FF2B5EF4-FFF2-40B4-BE49-F238E27FC236}">
                <a16:creationId xmlns:a16="http://schemas.microsoft.com/office/drawing/2014/main" id="{05690C45-643F-4F81-A892-95ECA0EF63FB}"/>
              </a:ext>
            </a:extLst>
          </p:cNvPr>
          <p:cNvSpPr txBox="1"/>
          <p:nvPr/>
        </p:nvSpPr>
        <p:spPr>
          <a:xfrm>
            <a:off x="9725024" y="3443247"/>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7" name="TextBox 6">
            <a:extLst>
              <a:ext uri="{FF2B5EF4-FFF2-40B4-BE49-F238E27FC236}">
                <a16:creationId xmlns:a16="http://schemas.microsoft.com/office/drawing/2014/main" id="{3CE74ED5-46AC-460A-8997-73FDB6BE7B76}"/>
              </a:ext>
            </a:extLst>
          </p:cNvPr>
          <p:cNvSpPr txBox="1"/>
          <p:nvPr/>
        </p:nvSpPr>
        <p:spPr>
          <a:xfrm>
            <a:off x="439475" y="3012171"/>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3</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a:t>
            </a:r>
          </a:p>
        </p:txBody>
      </p:sp>
      <p:sp>
        <p:nvSpPr>
          <p:cNvPr id="8" name="Arrow: Left-Right 7">
            <a:extLst>
              <a:ext uri="{FF2B5EF4-FFF2-40B4-BE49-F238E27FC236}">
                <a16:creationId xmlns:a16="http://schemas.microsoft.com/office/drawing/2014/main" id="{CD3E7C7A-B7EB-4398-967C-1943BFECE818}"/>
              </a:ext>
            </a:extLst>
          </p:cNvPr>
          <p:cNvSpPr/>
          <p:nvPr/>
        </p:nvSpPr>
        <p:spPr>
          <a:xfrm>
            <a:off x="2819400" y="4364551"/>
            <a:ext cx="7667625" cy="247650"/>
          </a:xfrm>
          <a:prstGeom prst="lef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6A08B5B-BBE0-468A-9B9F-66708C5E167D}"/>
              </a:ext>
            </a:extLst>
          </p:cNvPr>
          <p:cNvSpPr txBox="1"/>
          <p:nvPr/>
        </p:nvSpPr>
        <p:spPr>
          <a:xfrm>
            <a:off x="2324100" y="4683123"/>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0" name="TextBox 9">
            <a:extLst>
              <a:ext uri="{FF2B5EF4-FFF2-40B4-BE49-F238E27FC236}">
                <a16:creationId xmlns:a16="http://schemas.microsoft.com/office/drawing/2014/main" id="{A238E410-C64D-4463-BC11-4EA5F596009F}"/>
              </a:ext>
            </a:extLst>
          </p:cNvPr>
          <p:cNvSpPr txBox="1"/>
          <p:nvPr/>
        </p:nvSpPr>
        <p:spPr>
          <a:xfrm>
            <a:off x="9725024" y="4720111"/>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39475" y="4289035"/>
            <a:ext cx="147784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2</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Multi-team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Co-ordination</a:t>
            </a:r>
          </a:p>
        </p:txBody>
      </p:sp>
      <p:sp>
        <p:nvSpPr>
          <p:cNvPr id="12" name="Arrow: Left-Right 11">
            <a:extLst>
              <a:ext uri="{FF2B5EF4-FFF2-40B4-BE49-F238E27FC236}">
                <a16:creationId xmlns:a16="http://schemas.microsoft.com/office/drawing/2014/main" id="{CFE79CA4-081D-4ABD-A74D-608702D6CA09}"/>
              </a:ext>
            </a:extLst>
          </p:cNvPr>
          <p:cNvSpPr/>
          <p:nvPr/>
        </p:nvSpPr>
        <p:spPr>
          <a:xfrm>
            <a:off x="2819400" y="5711432"/>
            <a:ext cx="7667625" cy="24765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30232F-FDCD-4147-8EBA-41B62A7863B3}"/>
              </a:ext>
            </a:extLst>
          </p:cNvPr>
          <p:cNvSpPr txBox="1"/>
          <p:nvPr/>
        </p:nvSpPr>
        <p:spPr>
          <a:xfrm>
            <a:off x="2324100" y="6030004"/>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4" name="TextBox 13">
            <a:extLst>
              <a:ext uri="{FF2B5EF4-FFF2-40B4-BE49-F238E27FC236}">
                <a16:creationId xmlns:a16="http://schemas.microsoft.com/office/drawing/2014/main" id="{6A995D22-A40D-45F1-9D36-917E4297AE37}"/>
              </a:ext>
            </a:extLst>
          </p:cNvPr>
          <p:cNvSpPr txBox="1"/>
          <p:nvPr/>
        </p:nvSpPr>
        <p:spPr>
          <a:xfrm>
            <a:off x="9725024" y="6066992"/>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5" name="TextBox 14">
            <a:extLst>
              <a:ext uri="{FF2B5EF4-FFF2-40B4-BE49-F238E27FC236}">
                <a16:creationId xmlns:a16="http://schemas.microsoft.com/office/drawing/2014/main" id="{B9BEFB97-4DCB-43C2-830F-7B12724B99B7}"/>
              </a:ext>
            </a:extLst>
          </p:cNvPr>
          <p:cNvSpPr txBox="1"/>
          <p:nvPr/>
        </p:nvSpPr>
        <p:spPr>
          <a:xfrm>
            <a:off x="439475" y="5635916"/>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1</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Team</a:t>
            </a:r>
          </a:p>
        </p:txBody>
      </p:sp>
      <p:sp>
        <p:nvSpPr>
          <p:cNvPr id="16" name="Oval 15">
            <a:extLst>
              <a:ext uri="{FF2B5EF4-FFF2-40B4-BE49-F238E27FC236}">
                <a16:creationId xmlns:a16="http://schemas.microsoft.com/office/drawing/2014/main" id="{94EF83B9-3FDD-41FD-AA2C-0F3C70DE44DC}"/>
              </a:ext>
            </a:extLst>
          </p:cNvPr>
          <p:cNvSpPr/>
          <p:nvPr/>
        </p:nvSpPr>
        <p:spPr>
          <a:xfrm>
            <a:off x="6200775" y="2943225"/>
            <a:ext cx="533400" cy="500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7" name="Oval 16">
            <a:extLst>
              <a:ext uri="{FF2B5EF4-FFF2-40B4-BE49-F238E27FC236}">
                <a16:creationId xmlns:a16="http://schemas.microsoft.com/office/drawing/2014/main" id="{F7031452-34A3-4306-AD01-F5F8C61B6A47}"/>
              </a:ext>
            </a:extLst>
          </p:cNvPr>
          <p:cNvSpPr/>
          <p:nvPr/>
        </p:nvSpPr>
        <p:spPr>
          <a:xfrm>
            <a:off x="6200775" y="4238365"/>
            <a:ext cx="533400" cy="50002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8" name="Oval 17">
            <a:extLst>
              <a:ext uri="{FF2B5EF4-FFF2-40B4-BE49-F238E27FC236}">
                <a16:creationId xmlns:a16="http://schemas.microsoft.com/office/drawing/2014/main" id="{8131C1D5-6C6E-4993-AD90-9051C5E403FB}"/>
              </a:ext>
            </a:extLst>
          </p:cNvPr>
          <p:cNvSpPr/>
          <p:nvPr/>
        </p:nvSpPr>
        <p:spPr>
          <a:xfrm>
            <a:off x="6181725" y="5585246"/>
            <a:ext cx="533400" cy="50002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9" name="TextBox 18">
            <a:extLst>
              <a:ext uri="{FF2B5EF4-FFF2-40B4-BE49-F238E27FC236}">
                <a16:creationId xmlns:a16="http://schemas.microsoft.com/office/drawing/2014/main" id="{4AFEB01F-3361-4FCE-A9EF-F9220EC3EB04}"/>
              </a:ext>
            </a:extLst>
          </p:cNvPr>
          <p:cNvSpPr txBox="1"/>
          <p:nvPr/>
        </p:nvSpPr>
        <p:spPr>
          <a:xfrm>
            <a:off x="3686173" y="2312677"/>
            <a:ext cx="53538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a group decide on the current “satisfaction” number</a:t>
            </a:r>
          </a:p>
        </p:txBody>
      </p:sp>
    </p:spTree>
    <p:extLst>
      <p:ext uri="{BB962C8B-B14F-4D97-AF65-F5344CB8AC3E}">
        <p14:creationId xmlns:p14="http://schemas.microsoft.com/office/powerpoint/2010/main" val="15056110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Q2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a:xfrm>
            <a:off x="838200" y="1825625"/>
            <a:ext cx="10515600" cy="529636"/>
          </a:xfrm>
        </p:spPr>
        <p:txBody>
          <a:bodyPr/>
          <a:lstStyle/>
          <a:p>
            <a:r>
              <a:rPr lang="en-US" dirty="0"/>
              <a:t>List the obstacles you see in moving the needle for each level right.</a:t>
            </a:r>
          </a:p>
          <a:p>
            <a:endParaRPr lang="en-US" dirty="0"/>
          </a:p>
        </p:txBody>
      </p:sp>
      <p:sp>
        <p:nvSpPr>
          <p:cNvPr id="7" name="TextBox 6">
            <a:extLst>
              <a:ext uri="{FF2B5EF4-FFF2-40B4-BE49-F238E27FC236}">
                <a16:creationId xmlns:a16="http://schemas.microsoft.com/office/drawing/2014/main" id="{3CE74ED5-46AC-460A-8997-73FDB6BE7B76}"/>
              </a:ext>
            </a:extLst>
          </p:cNvPr>
          <p:cNvSpPr txBox="1"/>
          <p:nvPr/>
        </p:nvSpPr>
        <p:spPr>
          <a:xfrm>
            <a:off x="421748" y="2568965"/>
            <a:ext cx="19111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Flight Level 3</a:t>
            </a:r>
            <a:b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Strategy obstacles</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724251" y="2430465"/>
            <a:ext cx="281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Flight Level 2</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Multi-team </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Co-ordination obstacles</a:t>
            </a:r>
          </a:p>
        </p:txBody>
      </p:sp>
      <p:sp>
        <p:nvSpPr>
          <p:cNvPr id="15" name="TextBox 14">
            <a:extLst>
              <a:ext uri="{FF2B5EF4-FFF2-40B4-BE49-F238E27FC236}">
                <a16:creationId xmlns:a16="http://schemas.microsoft.com/office/drawing/2014/main" id="{B9BEFB97-4DCB-43C2-830F-7B12724B99B7}"/>
              </a:ext>
            </a:extLst>
          </p:cNvPr>
          <p:cNvSpPr txBox="1"/>
          <p:nvPr/>
        </p:nvSpPr>
        <p:spPr>
          <a:xfrm>
            <a:off x="8731389" y="2430465"/>
            <a:ext cx="16335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Flight Level 1</a:t>
            </a:r>
            <a:b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Team obstacles</a:t>
            </a:r>
          </a:p>
        </p:txBody>
      </p:sp>
      <p:sp>
        <p:nvSpPr>
          <p:cNvPr id="20" name="TextBox 19">
            <a:extLst>
              <a:ext uri="{FF2B5EF4-FFF2-40B4-BE49-F238E27FC236}">
                <a16:creationId xmlns:a16="http://schemas.microsoft.com/office/drawing/2014/main" id="{5F8754DE-9122-48B6-9055-725E6D1020DE}"/>
              </a:ext>
            </a:extLst>
          </p:cNvPr>
          <p:cNvSpPr txBox="1"/>
          <p:nvPr/>
        </p:nvSpPr>
        <p:spPr>
          <a:xfrm>
            <a:off x="238125"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1" name="TextBox 20">
            <a:extLst>
              <a:ext uri="{FF2B5EF4-FFF2-40B4-BE49-F238E27FC236}">
                <a16:creationId xmlns:a16="http://schemas.microsoft.com/office/drawing/2014/main" id="{9DA259DB-AEE0-44EE-9955-31D44F2BA361}"/>
              </a:ext>
            </a:extLst>
          </p:cNvPr>
          <p:cNvSpPr txBox="1"/>
          <p:nvPr/>
        </p:nvSpPr>
        <p:spPr>
          <a:xfrm>
            <a:off x="4814887"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2" name="TextBox 21">
            <a:extLst>
              <a:ext uri="{FF2B5EF4-FFF2-40B4-BE49-F238E27FC236}">
                <a16:creationId xmlns:a16="http://schemas.microsoft.com/office/drawing/2014/main" id="{E0E9597C-70A6-4E37-93FF-2FCE070FB9D2}"/>
              </a:ext>
            </a:extLst>
          </p:cNvPr>
          <p:cNvSpPr txBox="1"/>
          <p:nvPr/>
        </p:nvSpPr>
        <p:spPr>
          <a:xfrm>
            <a:off x="8731389" y="3353795"/>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Tree>
    <p:extLst>
      <p:ext uri="{BB962C8B-B14F-4D97-AF65-F5344CB8AC3E}">
        <p14:creationId xmlns:p14="http://schemas.microsoft.com/office/powerpoint/2010/main" val="7240799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22DF-2876-4680-9886-301E774BA8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FEE758-A3F5-4AD8-BAD0-C2D55EFFD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71" y="0"/>
            <a:ext cx="10904340" cy="6642238"/>
          </a:xfrm>
        </p:spPr>
      </p:pic>
    </p:spTree>
    <p:extLst>
      <p:ext uri="{BB962C8B-B14F-4D97-AF65-F5344CB8AC3E}">
        <p14:creationId xmlns:p14="http://schemas.microsoft.com/office/powerpoint/2010/main" val="33551337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3029380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11605-9491-45DA-9FBF-8D3365758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4" y="28100"/>
            <a:ext cx="10764752" cy="6801799"/>
          </a:xfrm>
          <a:prstGeom prst="rect">
            <a:avLst/>
          </a:prstGeom>
        </p:spPr>
      </p:pic>
    </p:spTree>
    <p:extLst>
      <p:ext uri="{BB962C8B-B14F-4D97-AF65-F5344CB8AC3E}">
        <p14:creationId xmlns:p14="http://schemas.microsoft.com/office/powerpoint/2010/main" val="13059671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6EE8E-B5A8-432F-B000-788705506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02" y="175758"/>
            <a:ext cx="11250595" cy="6506483"/>
          </a:xfrm>
          <a:prstGeom prst="rect">
            <a:avLst/>
          </a:prstGeom>
        </p:spPr>
      </p:pic>
    </p:spTree>
    <p:extLst>
      <p:ext uri="{BB962C8B-B14F-4D97-AF65-F5344CB8AC3E}">
        <p14:creationId xmlns:p14="http://schemas.microsoft.com/office/powerpoint/2010/main" val="3153196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3F34-0249-4193-B2ED-5BF0FE5F4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00" y="0"/>
            <a:ext cx="10656000" cy="6858000"/>
          </a:xfrm>
          <a:prstGeom prst="rect">
            <a:avLst/>
          </a:prstGeom>
        </p:spPr>
      </p:pic>
    </p:spTree>
    <p:extLst>
      <p:ext uri="{BB962C8B-B14F-4D97-AF65-F5344CB8AC3E}">
        <p14:creationId xmlns:p14="http://schemas.microsoft.com/office/powerpoint/2010/main" val="124037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FDA77-F4FB-4FEE-8E90-3464E7D1CE12}"/>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80940192-4D04-4E34-8386-EB28FFB60AC9}"/>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6FE659F-46F2-4E6E-80F6-B42EA4AAEA23}"/>
              </a:ext>
            </a:extLst>
          </p:cNvPr>
          <p:cNvSpPr txBox="1"/>
          <p:nvPr/>
        </p:nvSpPr>
        <p:spPr>
          <a:xfrm>
            <a:off x="418417" y="6075144"/>
            <a:ext cx="3227165" cy="646331"/>
          </a:xfrm>
          <a:prstGeom prst="rect">
            <a:avLst/>
          </a:prstGeom>
          <a:noFill/>
        </p:spPr>
        <p:txBody>
          <a:bodyPr wrap="none" rtlCol="0">
            <a:spAutoFit/>
          </a:bodyPr>
          <a:lstStyle/>
          <a:p>
            <a:r>
              <a:rPr lang="en-US" dirty="0"/>
              <a:t>Models are always wrong. </a:t>
            </a:r>
            <a:br>
              <a:rPr lang="en-US" dirty="0"/>
            </a:br>
            <a:r>
              <a:rPr lang="en-US" dirty="0"/>
              <a:t>It’s all about understanding why.</a:t>
            </a:r>
          </a:p>
        </p:txBody>
      </p:sp>
    </p:spTree>
    <p:extLst>
      <p:ext uri="{BB962C8B-B14F-4D97-AF65-F5344CB8AC3E}">
        <p14:creationId xmlns:p14="http://schemas.microsoft.com/office/powerpoint/2010/main" val="15680219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31119-6072-4D7D-A415-A59A10FCB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97" y="0"/>
            <a:ext cx="11051606" cy="6858000"/>
          </a:xfrm>
          <a:prstGeom prst="rect">
            <a:avLst/>
          </a:prstGeom>
        </p:spPr>
      </p:pic>
    </p:spTree>
    <p:extLst>
      <p:ext uri="{BB962C8B-B14F-4D97-AF65-F5344CB8AC3E}">
        <p14:creationId xmlns:p14="http://schemas.microsoft.com/office/powerpoint/2010/main" val="35989114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8EF86-4202-4A81-842D-930BBB538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8" y="109074"/>
            <a:ext cx="11202963" cy="6639852"/>
          </a:xfrm>
          <a:prstGeom prst="rect">
            <a:avLst/>
          </a:prstGeom>
        </p:spPr>
      </p:pic>
    </p:spTree>
    <p:extLst>
      <p:ext uri="{BB962C8B-B14F-4D97-AF65-F5344CB8AC3E}">
        <p14:creationId xmlns:p14="http://schemas.microsoft.com/office/powerpoint/2010/main" val="6708286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DED08-BA1E-4034-9F33-8BDC358E3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36" y="0"/>
            <a:ext cx="10878527" cy="6858000"/>
          </a:xfrm>
          <a:prstGeom prst="rect">
            <a:avLst/>
          </a:prstGeom>
        </p:spPr>
      </p:pic>
    </p:spTree>
    <p:extLst>
      <p:ext uri="{BB962C8B-B14F-4D97-AF65-F5344CB8AC3E}">
        <p14:creationId xmlns:p14="http://schemas.microsoft.com/office/powerpoint/2010/main" val="14273976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3FE93-A11A-40DD-9115-FBB043F93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9" y="18574"/>
            <a:ext cx="11231542" cy="6820852"/>
          </a:xfrm>
          <a:prstGeom prst="rect">
            <a:avLst/>
          </a:prstGeom>
        </p:spPr>
      </p:pic>
    </p:spTree>
    <p:extLst>
      <p:ext uri="{BB962C8B-B14F-4D97-AF65-F5344CB8AC3E}">
        <p14:creationId xmlns:p14="http://schemas.microsoft.com/office/powerpoint/2010/main" val="353658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27963670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5703-364C-4669-8C49-5F84359A05CE}"/>
              </a:ext>
            </a:extLst>
          </p:cNvPr>
          <p:cNvSpPr>
            <a:spLocks noGrp="1"/>
          </p:cNvSpPr>
          <p:nvPr>
            <p:ph type="title"/>
          </p:nvPr>
        </p:nvSpPr>
        <p:spPr/>
        <p:txBody>
          <a:bodyPr/>
          <a:lstStyle/>
          <a:p>
            <a:r>
              <a:rPr lang="en-US" dirty="0"/>
              <a:t>FOTO Debrief…</a:t>
            </a:r>
          </a:p>
        </p:txBody>
      </p:sp>
      <p:sp>
        <p:nvSpPr>
          <p:cNvPr id="3" name="Content Placeholder 2">
            <a:extLst>
              <a:ext uri="{FF2B5EF4-FFF2-40B4-BE49-F238E27FC236}">
                <a16:creationId xmlns:a16="http://schemas.microsoft.com/office/drawing/2014/main" id="{DDFB30C1-0CD1-44AC-B204-CD663023828F}"/>
              </a:ext>
            </a:extLst>
          </p:cNvPr>
          <p:cNvSpPr>
            <a:spLocks noGrp="1"/>
          </p:cNvSpPr>
          <p:nvPr>
            <p:ph idx="1"/>
          </p:nvPr>
        </p:nvSpPr>
        <p:spPr/>
        <p:txBody>
          <a:bodyPr>
            <a:normAutofit/>
          </a:bodyPr>
          <a:lstStyle/>
          <a:p>
            <a:pPr marL="514350" indent="-514350">
              <a:buFont typeface="+mj-lt"/>
              <a:buAutoNum type="arabicPeriod"/>
            </a:pPr>
            <a:r>
              <a:rPr lang="en-US" dirty="0"/>
              <a:t>Spend a few minutes on ordering the outcomes from high level (key to business outcome) to lower level (detail and operational)</a:t>
            </a:r>
          </a:p>
          <a:p>
            <a:pPr marL="514350" indent="-514350">
              <a:buFont typeface="+mj-lt"/>
              <a:buAutoNum type="arabicPeriod"/>
            </a:pPr>
            <a:r>
              <a:rPr lang="en-US" dirty="0"/>
              <a:t>Spend a few minutes rewriting and shortening the outcome language to fit on a post-it note</a:t>
            </a:r>
          </a:p>
          <a:p>
            <a:pPr marL="514350" indent="-514350">
              <a:buFont typeface="+mj-lt"/>
              <a:buAutoNum type="arabicPeriod"/>
            </a:pPr>
            <a:r>
              <a:rPr lang="en-US" dirty="0"/>
              <a:t>Spend a few minutes ordering the outcomes from how immediate that outcome could be achieved through action (fastest to slowest). </a:t>
            </a:r>
          </a:p>
          <a:p>
            <a:endParaRPr lang="en-US" dirty="0"/>
          </a:p>
          <a:p>
            <a:r>
              <a:rPr lang="en-US" dirty="0"/>
              <a:t>Present your outcomes to the group (one post-it per outcome) from shortest to longest outcome action.</a:t>
            </a:r>
          </a:p>
        </p:txBody>
      </p:sp>
    </p:spTree>
    <p:extLst>
      <p:ext uri="{BB962C8B-B14F-4D97-AF65-F5344CB8AC3E}">
        <p14:creationId xmlns:p14="http://schemas.microsoft.com/office/powerpoint/2010/main" val="1961838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7" name="TextBox 6">
            <a:extLst>
              <a:ext uri="{FF2B5EF4-FFF2-40B4-BE49-F238E27FC236}">
                <a16:creationId xmlns:a16="http://schemas.microsoft.com/office/drawing/2014/main" id="{97129446-4D11-4D54-BD76-44926BC657A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
        <p:nvSpPr>
          <p:cNvPr id="4" name="Rectangle 3">
            <a:extLst>
              <a:ext uri="{FF2B5EF4-FFF2-40B4-BE49-F238E27FC236}">
                <a16:creationId xmlns:a16="http://schemas.microsoft.com/office/drawing/2014/main" id="{FB2D8587-5DB8-4010-89FE-B2F7712CFA92}"/>
              </a:ext>
            </a:extLst>
          </p:cNvPr>
          <p:cNvSpPr/>
          <p:nvPr/>
        </p:nvSpPr>
        <p:spPr>
          <a:xfrm>
            <a:off x="7776754" y="365125"/>
            <a:ext cx="384048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30569290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85000" lnSpcReduction="20000"/>
          </a:bodyPr>
          <a:lstStyle/>
          <a:p>
            <a:pPr marL="0" indent="0">
              <a:buNone/>
            </a:pPr>
            <a:r>
              <a:rPr lang="en-US" dirty="0"/>
              <a:t>Outcome 1: The blend of started experiments matches a larger strategy mix </a:t>
            </a:r>
          </a:p>
          <a:p>
            <a:pPr lvl="2"/>
            <a:r>
              <a:rPr lang="en-US" dirty="0"/>
              <a:t>Meaning: We start things for a reason based on furthering a strategic goal</a:t>
            </a:r>
          </a:p>
          <a:p>
            <a:pPr lvl="2"/>
            <a:endParaRPr lang="en-US" dirty="0"/>
          </a:p>
          <a:p>
            <a:r>
              <a:rPr lang="en-US" dirty="0"/>
              <a:t>Questions/Decisions</a:t>
            </a:r>
          </a:p>
          <a:p>
            <a:pPr lvl="1"/>
            <a:r>
              <a:rPr lang="en-US" dirty="0"/>
              <a:t>We need to do more … (under-investing)</a:t>
            </a:r>
          </a:p>
          <a:p>
            <a:pPr lvl="1"/>
            <a:r>
              <a:rPr lang="en-US" dirty="0"/>
              <a:t>We need to do less … (over-investing)</a:t>
            </a:r>
          </a:p>
          <a:p>
            <a:endParaRPr lang="en-US" dirty="0"/>
          </a:p>
          <a:p>
            <a:r>
              <a:rPr lang="en-US" dirty="0"/>
              <a:t>Pre-requisites</a:t>
            </a:r>
          </a:p>
          <a:p>
            <a:pPr lvl="1"/>
            <a:r>
              <a:rPr lang="en-US" dirty="0"/>
              <a:t>What are the strategic outcomes we want to drive?</a:t>
            </a:r>
          </a:p>
          <a:p>
            <a:pPr lvl="2"/>
            <a:r>
              <a:rPr lang="en-US" dirty="0"/>
              <a:t>What is it that we are trying to achieve</a:t>
            </a:r>
          </a:p>
          <a:p>
            <a:pPr lvl="1"/>
            <a:r>
              <a:rPr lang="en-US" dirty="0"/>
              <a:t>When do we expect that strategy outcome to be realized in the market?</a:t>
            </a:r>
          </a:p>
          <a:p>
            <a:pPr lvl="2"/>
            <a:r>
              <a:rPr lang="en-US" dirty="0"/>
              <a:t>Urgency of feedback</a:t>
            </a:r>
          </a:p>
          <a:p>
            <a:pPr lvl="1"/>
            <a:r>
              <a:rPr lang="en-US" dirty="0"/>
              <a:t>What is the right strategy mix of strategic outcomes for </a:t>
            </a:r>
            <a:r>
              <a:rPr lang="en-US" b="1" dirty="0"/>
              <a:t>“now”</a:t>
            </a:r>
            <a:r>
              <a:rPr lang="en-US" dirty="0"/>
              <a:t>? </a:t>
            </a:r>
          </a:p>
          <a:p>
            <a:pPr lvl="2"/>
            <a:r>
              <a:rPr lang="en-US" dirty="0"/>
              <a:t>Do more or do less</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456960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Investment “Why” Ratio Chart</a:t>
            </a:r>
          </a:p>
          <a:p>
            <a:pPr lvl="1"/>
            <a:r>
              <a:rPr lang="en-US" dirty="0"/>
              <a:t>% reasons why something chosen matches target mix</a:t>
            </a:r>
          </a:p>
          <a:p>
            <a:pPr lvl="2"/>
            <a:r>
              <a:rPr lang="en-US" dirty="0"/>
              <a:t>Avoid ignoring a class of work, for example reducing technical debt</a:t>
            </a:r>
          </a:p>
          <a:p>
            <a:pPr lvl="1"/>
            <a:r>
              <a:rPr lang="en-US" dirty="0"/>
              <a:t>100% stacked bar chart</a:t>
            </a:r>
          </a:p>
          <a:p>
            <a:pPr lvl="2"/>
            <a:endParaRPr lang="en-US" dirty="0"/>
          </a:p>
          <a:p>
            <a:pPr lvl="2"/>
            <a:endParaRPr lang="en-US" dirty="0"/>
          </a:p>
          <a:p>
            <a:r>
              <a:rPr lang="en-US" dirty="0"/>
              <a:t>Investment “Strategy” Ratio Chart</a:t>
            </a:r>
          </a:p>
          <a:p>
            <a:pPr lvl="1"/>
            <a:r>
              <a:rPr lang="en-US" dirty="0"/>
              <a:t>% strategy investment of something chosen matches target mix</a:t>
            </a:r>
          </a:p>
          <a:p>
            <a:pPr lvl="2"/>
            <a:r>
              <a:rPr lang="en-US" dirty="0"/>
              <a:t>Avoid over or underinvesting in a strategic area</a:t>
            </a:r>
          </a:p>
          <a:p>
            <a:pPr lvl="1"/>
            <a:r>
              <a:rPr lang="en-US" dirty="0"/>
              <a:t>100% stacked bar chart</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0965120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pic>
        <p:nvPicPr>
          <p:cNvPr id="8" name="Content Placeholder 7">
            <a:extLst>
              <a:ext uri="{FF2B5EF4-FFF2-40B4-BE49-F238E27FC236}">
                <a16:creationId xmlns:a16="http://schemas.microsoft.com/office/drawing/2014/main" id="{E13A5F0E-547B-4A8B-A39E-D20E5714C2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4153" y="4412883"/>
            <a:ext cx="6736608" cy="2210541"/>
          </a:xfrm>
        </p:spPr>
      </p:pic>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67760" y="365125"/>
            <a:ext cx="972080" cy="972080"/>
          </a:xfrm>
          <a:prstGeom prst="rect">
            <a:avLst/>
          </a:prstGeom>
        </p:spPr>
      </p:pic>
      <p:sp>
        <p:nvSpPr>
          <p:cNvPr id="9" name="TextBox 8">
            <a:extLst>
              <a:ext uri="{FF2B5EF4-FFF2-40B4-BE49-F238E27FC236}">
                <a16:creationId xmlns:a16="http://schemas.microsoft.com/office/drawing/2014/main" id="{A35602D4-37D9-486D-996A-727571E9665F}"/>
              </a:ext>
            </a:extLst>
          </p:cNvPr>
          <p:cNvSpPr txBox="1"/>
          <p:nvPr/>
        </p:nvSpPr>
        <p:spPr>
          <a:xfrm>
            <a:off x="6894153" y="1770587"/>
            <a:ext cx="4853114"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people compare the percentage mix of reasons why work is committed to versus a strategic target for those reasons. There isn’t an ideal mix, but this analysis aims to spark the conversation of “Do More” or “Do Less” for each strategy or reason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Even agreeing to the list of reasons is hard!</a:t>
            </a:r>
          </a:p>
        </p:txBody>
      </p:sp>
      <p:pic>
        <p:nvPicPr>
          <p:cNvPr id="10" name="Picture 9">
            <a:extLst>
              <a:ext uri="{FF2B5EF4-FFF2-40B4-BE49-F238E27FC236}">
                <a16:creationId xmlns:a16="http://schemas.microsoft.com/office/drawing/2014/main" id="{37A72E33-1491-4ADA-BD58-8DDEA1FD6FAC}"/>
              </a:ext>
            </a:extLst>
          </p:cNvPr>
          <p:cNvPicPr>
            <a:picLocks noChangeAspect="1"/>
          </p:cNvPicPr>
          <p:nvPr/>
        </p:nvPicPr>
        <p:blipFill>
          <a:blip r:embed="rId6"/>
          <a:stretch>
            <a:fillRect/>
          </a:stretch>
        </p:blipFill>
        <p:spPr>
          <a:xfrm>
            <a:off x="51549" y="1774156"/>
            <a:ext cx="6685714" cy="4849267"/>
          </a:xfrm>
          <a:prstGeom prst="rect">
            <a:avLst/>
          </a:prstGeom>
        </p:spPr>
      </p:pic>
      <p:sp>
        <p:nvSpPr>
          <p:cNvPr id="11" name="TextBox 10">
            <a:extLst>
              <a:ext uri="{FF2B5EF4-FFF2-40B4-BE49-F238E27FC236}">
                <a16:creationId xmlns:a16="http://schemas.microsoft.com/office/drawing/2014/main" id="{28CAFC4D-5A5E-45D9-A88C-23C60ADED13F}"/>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06775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50A1C9-816A-4196-877A-FBD5835B9B07}"/>
              </a:ext>
            </a:extLst>
          </p:cNvPr>
          <p:cNvSpPr>
            <a:spLocks noGrp="1"/>
          </p:cNvSpPr>
          <p:nvPr>
            <p:ph type="ftr" sz="quarter" idx="11"/>
          </p:nvPr>
        </p:nvSpPr>
        <p:spPr/>
        <p:txBody>
          <a:bodyPr/>
          <a:lstStyle/>
          <a:p>
            <a:r>
              <a:rPr lang="en-US"/>
              <a:t>@t_magennis</a:t>
            </a:r>
          </a:p>
        </p:txBody>
      </p:sp>
      <p:pic>
        <p:nvPicPr>
          <p:cNvPr id="4" name="Picture 3" descr="Screen Clipping">
            <a:extLst>
              <a:ext uri="{FF2B5EF4-FFF2-40B4-BE49-F238E27FC236}">
                <a16:creationId xmlns:a16="http://schemas.microsoft.com/office/drawing/2014/main" id="{EDBED471-DAF1-4371-BA15-A97F610B6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0592"/>
          </a:xfrm>
          <a:prstGeom prst="rect">
            <a:avLst/>
          </a:prstGeom>
        </p:spPr>
      </p:pic>
      <p:sp>
        <p:nvSpPr>
          <p:cNvPr id="5" name="TextBox 4">
            <a:extLst>
              <a:ext uri="{FF2B5EF4-FFF2-40B4-BE49-F238E27FC236}">
                <a16:creationId xmlns:a16="http://schemas.microsoft.com/office/drawing/2014/main" id="{2BDA5658-5B82-4A69-981B-C52589397459}"/>
              </a:ext>
            </a:extLst>
          </p:cNvPr>
          <p:cNvSpPr txBox="1"/>
          <p:nvPr/>
        </p:nvSpPr>
        <p:spPr>
          <a:xfrm>
            <a:off x="5238659" y="1423626"/>
            <a:ext cx="4802597" cy="830997"/>
          </a:xfrm>
          <a:prstGeom prst="rect">
            <a:avLst/>
          </a:prstGeom>
          <a:noFill/>
        </p:spPr>
        <p:txBody>
          <a:bodyPr wrap="none" rtlCol="0">
            <a:spAutoFit/>
          </a:bodyPr>
          <a:lstStyle/>
          <a:p>
            <a:r>
              <a:rPr lang="en-US" sz="4800" b="1" dirty="0"/>
              <a:t>ONLY believe THIS</a:t>
            </a:r>
          </a:p>
        </p:txBody>
      </p:sp>
      <p:sp>
        <p:nvSpPr>
          <p:cNvPr id="6" name="Arrow: Down 5">
            <a:extLst>
              <a:ext uri="{FF2B5EF4-FFF2-40B4-BE49-F238E27FC236}">
                <a16:creationId xmlns:a16="http://schemas.microsoft.com/office/drawing/2014/main" id="{E8295A52-EA6B-4B88-9939-9586853EAF3F}"/>
              </a:ext>
            </a:extLst>
          </p:cNvPr>
          <p:cNvSpPr/>
          <p:nvPr/>
        </p:nvSpPr>
        <p:spPr>
          <a:xfrm>
            <a:off x="9977718" y="1963271"/>
            <a:ext cx="394447" cy="582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4A5D17-824C-4F0C-9AC7-67A69375A177}"/>
              </a:ext>
            </a:extLst>
          </p:cNvPr>
          <p:cNvSpPr txBox="1"/>
          <p:nvPr/>
        </p:nvSpPr>
        <p:spPr>
          <a:xfrm>
            <a:off x="1105930" y="3581725"/>
            <a:ext cx="3690754" cy="769441"/>
          </a:xfrm>
          <a:prstGeom prst="rect">
            <a:avLst/>
          </a:prstGeom>
          <a:noFill/>
        </p:spPr>
        <p:txBody>
          <a:bodyPr wrap="none" rtlCol="0">
            <a:spAutoFit/>
          </a:bodyPr>
          <a:lstStyle/>
          <a:p>
            <a:r>
              <a:rPr lang="en-US" sz="4400" b="1" dirty="0"/>
              <a:t>IF you see THIS</a:t>
            </a:r>
          </a:p>
        </p:txBody>
      </p:sp>
      <p:sp>
        <p:nvSpPr>
          <p:cNvPr id="8" name="Arrow: Down 7">
            <a:extLst>
              <a:ext uri="{FF2B5EF4-FFF2-40B4-BE49-F238E27FC236}">
                <a16:creationId xmlns:a16="http://schemas.microsoft.com/office/drawing/2014/main" id="{39940282-56FE-459E-B6AC-C74392CD465B}"/>
              </a:ext>
            </a:extLst>
          </p:cNvPr>
          <p:cNvSpPr/>
          <p:nvPr/>
        </p:nvSpPr>
        <p:spPr>
          <a:xfrm>
            <a:off x="2043954" y="4289611"/>
            <a:ext cx="528917" cy="1501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0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C307B0A-8F02-4E9C-8C8A-AF6D7B4FFD7A}"/>
              </a:ext>
            </a:extLst>
          </p:cNvPr>
          <p:cNvSpPr/>
          <p:nvPr/>
        </p:nvSpPr>
        <p:spPr>
          <a:xfrm>
            <a:off x="5353235" y="1447063"/>
            <a:ext cx="4332303" cy="3977196"/>
          </a:xfrm>
          <a:custGeom>
            <a:avLst/>
            <a:gdLst>
              <a:gd name="connsiteX0" fmla="*/ 3675355 w 3675355"/>
              <a:gd name="connsiteY0" fmla="*/ 0 h 2583402"/>
              <a:gd name="connsiteX1" fmla="*/ 1251751 w 3675355"/>
              <a:gd name="connsiteY1" fmla="*/ 0 h 2583402"/>
              <a:gd name="connsiteX2" fmla="*/ 0 w 3675355"/>
              <a:gd name="connsiteY2" fmla="*/ 2556769 h 2583402"/>
              <a:gd name="connsiteX3" fmla="*/ 3657600 w 3675355"/>
              <a:gd name="connsiteY3" fmla="*/ 2583402 h 2583402"/>
              <a:gd name="connsiteX4" fmla="*/ 3675355 w 3675355"/>
              <a:gd name="connsiteY4" fmla="*/ 0 h 2583402"/>
              <a:gd name="connsiteX0" fmla="*/ 4332303 w 4332303"/>
              <a:gd name="connsiteY0" fmla="*/ 0 h 3959441"/>
              <a:gd name="connsiteX1" fmla="*/ 1908699 w 4332303"/>
              <a:gd name="connsiteY1" fmla="*/ 0 h 3959441"/>
              <a:gd name="connsiteX2" fmla="*/ 0 w 4332303"/>
              <a:gd name="connsiteY2" fmla="*/ 3959441 h 3959441"/>
              <a:gd name="connsiteX3" fmla="*/ 4314548 w 4332303"/>
              <a:gd name="connsiteY3" fmla="*/ 2583402 h 3959441"/>
              <a:gd name="connsiteX4" fmla="*/ 4332303 w 4332303"/>
              <a:gd name="connsiteY4" fmla="*/ 0 h 3959441"/>
              <a:gd name="connsiteX0" fmla="*/ 4332303 w 4332303"/>
              <a:gd name="connsiteY0" fmla="*/ 0 h 3977196"/>
              <a:gd name="connsiteX1" fmla="*/ 1908699 w 4332303"/>
              <a:gd name="connsiteY1" fmla="*/ 0 h 3977196"/>
              <a:gd name="connsiteX2" fmla="*/ 0 w 4332303"/>
              <a:gd name="connsiteY2" fmla="*/ 3959441 h 3977196"/>
              <a:gd name="connsiteX3" fmla="*/ 4296792 w 4332303"/>
              <a:gd name="connsiteY3" fmla="*/ 3977196 h 3977196"/>
              <a:gd name="connsiteX4" fmla="*/ 4332303 w 4332303"/>
              <a:gd name="connsiteY4" fmla="*/ 0 h 397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303" h="3977196">
                <a:moveTo>
                  <a:pt x="4332303" y="0"/>
                </a:moveTo>
                <a:lnTo>
                  <a:pt x="1908699" y="0"/>
                </a:lnTo>
                <a:lnTo>
                  <a:pt x="0" y="3959441"/>
                </a:lnTo>
                <a:lnTo>
                  <a:pt x="4296792" y="3977196"/>
                </a:lnTo>
                <a:lnTo>
                  <a:pt x="4332303" y="0"/>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84B27A6-9BA8-437C-816C-C3668A4D8CE4}"/>
              </a:ext>
            </a:extLst>
          </p:cNvPr>
          <p:cNvSpPr/>
          <p:nvPr/>
        </p:nvSpPr>
        <p:spPr>
          <a:xfrm>
            <a:off x="2112885" y="2299317"/>
            <a:ext cx="4545367" cy="3657601"/>
          </a:xfrm>
          <a:custGeom>
            <a:avLst/>
            <a:gdLst>
              <a:gd name="connsiteX0" fmla="*/ 26633 w 4545367"/>
              <a:gd name="connsiteY0" fmla="*/ 204187 h 3657600"/>
              <a:gd name="connsiteX1" fmla="*/ 0 w 4545367"/>
              <a:gd name="connsiteY1" fmla="*/ 3639845 h 3657600"/>
              <a:gd name="connsiteX2" fmla="*/ 1882066 w 4545367"/>
              <a:gd name="connsiteY2" fmla="*/ 3657600 h 3657600"/>
              <a:gd name="connsiteX3" fmla="*/ 2281562 w 4545367"/>
              <a:gd name="connsiteY3" fmla="*/ 1926455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57600"/>
              <a:gd name="connsiteX1" fmla="*/ 0 w 4545367"/>
              <a:gd name="connsiteY1" fmla="*/ 3639845 h 3657600"/>
              <a:gd name="connsiteX2" fmla="*/ 1882066 w 4545367"/>
              <a:gd name="connsiteY2" fmla="*/ 3657600 h 3657600"/>
              <a:gd name="connsiteX3" fmla="*/ 2849732 w 4545367"/>
              <a:gd name="connsiteY3" fmla="*/ 2521259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84234"/>
              <a:gd name="connsiteX1" fmla="*/ 0 w 4545367"/>
              <a:gd name="connsiteY1" fmla="*/ 3639845 h 3684234"/>
              <a:gd name="connsiteX2" fmla="*/ 1882066 w 4545367"/>
              <a:gd name="connsiteY2" fmla="*/ 3657600 h 3684234"/>
              <a:gd name="connsiteX3" fmla="*/ 2441359 w 4545367"/>
              <a:gd name="connsiteY3" fmla="*/ 3684234 h 3684234"/>
              <a:gd name="connsiteX4" fmla="*/ 3737499 w 4545367"/>
              <a:gd name="connsiteY4" fmla="*/ 1713391 h 3684234"/>
              <a:gd name="connsiteX5" fmla="*/ 4545367 w 4545367"/>
              <a:gd name="connsiteY5" fmla="*/ 0 h 3684234"/>
              <a:gd name="connsiteX6" fmla="*/ 26633 w 4545367"/>
              <a:gd name="connsiteY6" fmla="*/ 204187 h 3684234"/>
              <a:gd name="connsiteX0" fmla="*/ 26633 w 4545367"/>
              <a:gd name="connsiteY0" fmla="*/ 204187 h 3657601"/>
              <a:gd name="connsiteX1" fmla="*/ 0 w 4545367"/>
              <a:gd name="connsiteY1" fmla="*/ 3639845 h 3657601"/>
              <a:gd name="connsiteX2" fmla="*/ 1882066 w 4545367"/>
              <a:gd name="connsiteY2" fmla="*/ 3657600 h 3657601"/>
              <a:gd name="connsiteX3" fmla="*/ 2565647 w 4545367"/>
              <a:gd name="connsiteY3" fmla="*/ 3657601 h 3657601"/>
              <a:gd name="connsiteX4" fmla="*/ 3737499 w 4545367"/>
              <a:gd name="connsiteY4" fmla="*/ 1713391 h 3657601"/>
              <a:gd name="connsiteX5" fmla="*/ 4545367 w 4545367"/>
              <a:gd name="connsiteY5" fmla="*/ 0 h 3657601"/>
              <a:gd name="connsiteX6" fmla="*/ 26633 w 4545367"/>
              <a:gd name="connsiteY6" fmla="*/ 204187 h 36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367" h="3657601">
                <a:moveTo>
                  <a:pt x="26633" y="204187"/>
                </a:moveTo>
                <a:lnTo>
                  <a:pt x="0" y="3639845"/>
                </a:lnTo>
                <a:lnTo>
                  <a:pt x="1882066" y="3657600"/>
                </a:lnTo>
                <a:lnTo>
                  <a:pt x="2565647" y="3657601"/>
                </a:lnTo>
                <a:lnTo>
                  <a:pt x="3737499" y="1713391"/>
                </a:lnTo>
                <a:lnTo>
                  <a:pt x="4545367" y="0"/>
                </a:lnTo>
                <a:lnTo>
                  <a:pt x="26633" y="204187"/>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B65001-67AD-4995-8728-8683A835D986}"/>
              </a:ext>
            </a:extLst>
          </p:cNvPr>
          <p:cNvSpPr>
            <a:spLocks noGrp="1"/>
          </p:cNvSpPr>
          <p:nvPr>
            <p:ph type="title"/>
          </p:nvPr>
        </p:nvSpPr>
        <p:spPr/>
        <p:txBody>
          <a:bodyPr/>
          <a:lstStyle/>
          <a:p>
            <a:r>
              <a:rPr lang="en-US" dirty="0"/>
              <a:t>Balance allocation to market needs…</a:t>
            </a:r>
          </a:p>
        </p:txBody>
      </p:sp>
      <p:sp>
        <p:nvSpPr>
          <p:cNvPr id="3" name="TextBox 2">
            <a:extLst>
              <a:ext uri="{FF2B5EF4-FFF2-40B4-BE49-F238E27FC236}">
                <a16:creationId xmlns:a16="http://schemas.microsoft.com/office/drawing/2014/main" id="{4640911E-387E-4F83-A242-BD37F363D354}"/>
              </a:ext>
            </a:extLst>
          </p:cNvPr>
          <p:cNvSpPr txBox="1"/>
          <p:nvPr/>
        </p:nvSpPr>
        <p:spPr>
          <a:xfrm>
            <a:off x="343065" y="292380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 Work</a:t>
            </a:r>
          </a:p>
        </p:txBody>
      </p:sp>
      <p:sp>
        <p:nvSpPr>
          <p:cNvPr id="4" name="TextBox 3">
            <a:extLst>
              <a:ext uri="{FF2B5EF4-FFF2-40B4-BE49-F238E27FC236}">
                <a16:creationId xmlns:a16="http://schemas.microsoft.com/office/drawing/2014/main" id="{FD5C8A5A-5576-49DD-9841-2A4C1D45A44D}"/>
              </a:ext>
            </a:extLst>
          </p:cNvPr>
          <p:cNvSpPr txBox="1"/>
          <p:nvPr/>
        </p:nvSpPr>
        <p:spPr>
          <a:xfrm>
            <a:off x="242744" y="527653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Sustaining Work</a:t>
            </a:r>
          </a:p>
        </p:txBody>
      </p:sp>
      <p:sp>
        <p:nvSpPr>
          <p:cNvPr id="5" name="TextBox 4">
            <a:extLst>
              <a:ext uri="{FF2B5EF4-FFF2-40B4-BE49-F238E27FC236}">
                <a16:creationId xmlns:a16="http://schemas.microsoft.com/office/drawing/2014/main" id="{286B0A15-37F9-48E3-A8D6-E669F5B194C2}"/>
              </a:ext>
            </a:extLst>
          </p:cNvPr>
          <p:cNvSpPr txBox="1"/>
          <p:nvPr/>
        </p:nvSpPr>
        <p:spPr>
          <a:xfrm>
            <a:off x="2780190"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p>
        </p:txBody>
      </p:sp>
      <p:sp>
        <p:nvSpPr>
          <p:cNvPr id="6" name="TextBox 5">
            <a:extLst>
              <a:ext uri="{FF2B5EF4-FFF2-40B4-BE49-F238E27FC236}">
                <a16:creationId xmlns:a16="http://schemas.microsoft.com/office/drawing/2014/main" id="{2AC50F62-2702-4F0B-ACC5-C24160D07615}"/>
              </a:ext>
            </a:extLst>
          </p:cNvPr>
          <p:cNvSpPr txBox="1"/>
          <p:nvPr/>
        </p:nvSpPr>
        <p:spPr>
          <a:xfrm>
            <a:off x="5510073" y="6014019"/>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 1 year</a:t>
            </a:r>
          </a:p>
        </p:txBody>
      </p:sp>
      <p:sp>
        <p:nvSpPr>
          <p:cNvPr id="7" name="TextBox 6">
            <a:extLst>
              <a:ext uri="{FF2B5EF4-FFF2-40B4-BE49-F238E27FC236}">
                <a16:creationId xmlns:a16="http://schemas.microsoft.com/office/drawing/2014/main" id="{941B5F38-A1D6-48DC-A5D0-AE5A8EED9CBE}"/>
              </a:ext>
            </a:extLst>
          </p:cNvPr>
          <p:cNvSpPr txBox="1"/>
          <p:nvPr/>
        </p:nvSpPr>
        <p:spPr>
          <a:xfrm>
            <a:off x="7646632"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Longer Term Growth</a:t>
            </a:r>
          </a:p>
        </p:txBody>
      </p:sp>
      <p:sp>
        <p:nvSpPr>
          <p:cNvPr id="8" name="TextBox 7">
            <a:extLst>
              <a:ext uri="{FF2B5EF4-FFF2-40B4-BE49-F238E27FC236}">
                <a16:creationId xmlns:a16="http://schemas.microsoft.com/office/drawing/2014/main" id="{C4891B72-1319-43C7-93C3-A7ECF232C5A5}"/>
              </a:ext>
            </a:extLst>
          </p:cNvPr>
          <p:cNvSpPr txBox="1"/>
          <p:nvPr/>
        </p:nvSpPr>
        <p:spPr>
          <a:xfrm>
            <a:off x="4234648" y="6308209"/>
            <a:ext cx="325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Timeframe for majority of return</a:t>
            </a:r>
          </a:p>
        </p:txBody>
      </p:sp>
      <p:sp>
        <p:nvSpPr>
          <p:cNvPr id="9" name="Rectangle 8">
            <a:extLst>
              <a:ext uri="{FF2B5EF4-FFF2-40B4-BE49-F238E27FC236}">
                <a16:creationId xmlns:a16="http://schemas.microsoft.com/office/drawing/2014/main" id="{94D1F053-1217-4572-AA0C-44B7BC8223D8}"/>
              </a:ext>
            </a:extLst>
          </p:cNvPr>
          <p:cNvSpPr/>
          <p:nvPr/>
        </p:nvSpPr>
        <p:spPr>
          <a:xfrm>
            <a:off x="4081302" y="2957168"/>
            <a:ext cx="1558032" cy="10209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Narrow competitor gap</a:t>
            </a:r>
          </a:p>
        </p:txBody>
      </p:sp>
      <p:sp>
        <p:nvSpPr>
          <p:cNvPr id="10" name="Rectangle 9">
            <a:extLst>
              <a:ext uri="{FF2B5EF4-FFF2-40B4-BE49-F238E27FC236}">
                <a16:creationId xmlns:a16="http://schemas.microsoft.com/office/drawing/2014/main" id="{6976CB3E-9A22-4E2D-AC11-553D7826F25A}"/>
              </a:ext>
            </a:extLst>
          </p:cNvPr>
          <p:cNvSpPr/>
          <p:nvPr/>
        </p:nvSpPr>
        <p:spPr>
          <a:xfrm>
            <a:off x="2341282" y="2957168"/>
            <a:ext cx="1558032" cy="10209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 Sales Objector</a:t>
            </a:r>
          </a:p>
        </p:txBody>
      </p:sp>
      <p:sp>
        <p:nvSpPr>
          <p:cNvPr id="11" name="Rectangle 10">
            <a:extLst>
              <a:ext uri="{FF2B5EF4-FFF2-40B4-BE49-F238E27FC236}">
                <a16:creationId xmlns:a16="http://schemas.microsoft.com/office/drawing/2014/main" id="{6A46725E-C85C-4A85-A966-2AC893540266}"/>
              </a:ext>
            </a:extLst>
          </p:cNvPr>
          <p:cNvSpPr/>
          <p:nvPr/>
        </p:nvSpPr>
        <p:spPr>
          <a:xfrm>
            <a:off x="4683708" y="4299591"/>
            <a:ext cx="1652729" cy="10209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Reduce Tech Debt</a:t>
            </a:r>
          </a:p>
        </p:txBody>
      </p:sp>
      <p:sp>
        <p:nvSpPr>
          <p:cNvPr id="12" name="Rectangle 11">
            <a:extLst>
              <a:ext uri="{FF2B5EF4-FFF2-40B4-BE49-F238E27FC236}">
                <a16:creationId xmlns:a16="http://schemas.microsoft.com/office/drawing/2014/main" id="{06DF4208-C5F8-4006-82BC-4CF9427BE286}"/>
              </a:ext>
            </a:extLst>
          </p:cNvPr>
          <p:cNvSpPr/>
          <p:nvPr/>
        </p:nvSpPr>
        <p:spPr>
          <a:xfrm>
            <a:off x="2284607" y="4711742"/>
            <a:ext cx="1558032" cy="10209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Defects</a:t>
            </a:r>
          </a:p>
        </p:txBody>
      </p:sp>
      <p:sp>
        <p:nvSpPr>
          <p:cNvPr id="13" name="Rectangle 12">
            <a:extLst>
              <a:ext uri="{FF2B5EF4-FFF2-40B4-BE49-F238E27FC236}">
                <a16:creationId xmlns:a16="http://schemas.microsoft.com/office/drawing/2014/main" id="{EC8F4FA6-69C3-496E-81F4-F607432EDE58}"/>
              </a:ext>
            </a:extLst>
          </p:cNvPr>
          <p:cNvSpPr/>
          <p:nvPr/>
        </p:nvSpPr>
        <p:spPr>
          <a:xfrm>
            <a:off x="5777677" y="2525999"/>
            <a:ext cx="1558032" cy="10209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(short term)</a:t>
            </a:r>
          </a:p>
        </p:txBody>
      </p:sp>
      <p:sp>
        <p:nvSpPr>
          <p:cNvPr id="14" name="Rectangle 13">
            <a:extLst>
              <a:ext uri="{FF2B5EF4-FFF2-40B4-BE49-F238E27FC236}">
                <a16:creationId xmlns:a16="http://schemas.microsoft.com/office/drawing/2014/main" id="{0265BF32-C2FE-42DD-BA04-299E5EB2E8E7}"/>
              </a:ext>
            </a:extLst>
          </p:cNvPr>
          <p:cNvSpPr/>
          <p:nvPr/>
        </p:nvSpPr>
        <p:spPr>
          <a:xfrm>
            <a:off x="7977962" y="1576982"/>
            <a:ext cx="1558032" cy="102098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(long term)</a:t>
            </a:r>
          </a:p>
        </p:txBody>
      </p:sp>
      <p:sp>
        <p:nvSpPr>
          <p:cNvPr id="18" name="TextBox 17">
            <a:extLst>
              <a:ext uri="{FF2B5EF4-FFF2-40B4-BE49-F238E27FC236}">
                <a16:creationId xmlns:a16="http://schemas.microsoft.com/office/drawing/2014/main" id="{53D83F8F-D413-4333-84D6-9D7741F4A5C3}"/>
              </a:ext>
            </a:extLst>
          </p:cNvPr>
          <p:cNvSpPr txBox="1"/>
          <p:nvPr/>
        </p:nvSpPr>
        <p:spPr>
          <a:xfrm>
            <a:off x="7133292" y="5406218"/>
            <a:ext cx="12372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Visionary? </a:t>
            </a:r>
          </a:p>
        </p:txBody>
      </p:sp>
      <p:sp>
        <p:nvSpPr>
          <p:cNvPr id="19" name="TextBox 18">
            <a:extLst>
              <a:ext uri="{FF2B5EF4-FFF2-40B4-BE49-F238E27FC236}">
                <a16:creationId xmlns:a16="http://schemas.microsoft.com/office/drawing/2014/main" id="{FAF28FE0-E612-4BF3-94BB-05B17C4DD24E}"/>
              </a:ext>
            </a:extLst>
          </p:cNvPr>
          <p:cNvSpPr txBox="1"/>
          <p:nvPr/>
        </p:nvSpPr>
        <p:spPr>
          <a:xfrm rot="21436146">
            <a:off x="2547269" y="2078947"/>
            <a:ext cx="21461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Competing Startup? </a:t>
            </a:r>
          </a:p>
        </p:txBody>
      </p:sp>
    </p:spTree>
    <p:extLst>
      <p:ext uri="{BB962C8B-B14F-4D97-AF65-F5344CB8AC3E}">
        <p14:creationId xmlns:p14="http://schemas.microsoft.com/office/powerpoint/2010/main" val="28570035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CC3E-4859-4358-8D4C-161344830D83}"/>
              </a:ext>
            </a:extLst>
          </p:cNvPr>
          <p:cNvSpPr>
            <a:spLocks noGrp="1"/>
          </p:cNvSpPr>
          <p:nvPr>
            <p:ph type="title"/>
          </p:nvPr>
        </p:nvSpPr>
        <p:spPr/>
        <p:txBody>
          <a:bodyPr/>
          <a:lstStyle/>
          <a:p>
            <a:r>
              <a:rPr lang="en-US" dirty="0"/>
              <a:t>Describe the two company situations?</a:t>
            </a:r>
          </a:p>
        </p:txBody>
      </p:sp>
      <p:pic>
        <p:nvPicPr>
          <p:cNvPr id="5" name="Picture 4">
            <a:extLst>
              <a:ext uri="{FF2B5EF4-FFF2-40B4-BE49-F238E27FC236}">
                <a16:creationId xmlns:a16="http://schemas.microsoft.com/office/drawing/2014/main" id="{CECBD2F5-2105-42D0-805F-F39D2A4E4868}"/>
              </a:ext>
            </a:extLst>
          </p:cNvPr>
          <p:cNvPicPr>
            <a:picLocks noChangeAspect="1"/>
          </p:cNvPicPr>
          <p:nvPr/>
        </p:nvPicPr>
        <p:blipFill rotWithShape="1">
          <a:blip r:embed="rId2"/>
          <a:srcRect l="2527" t="9986" r="2432" b="1458"/>
          <a:stretch/>
        </p:blipFill>
        <p:spPr>
          <a:xfrm>
            <a:off x="1109709" y="1825625"/>
            <a:ext cx="4172506" cy="4841505"/>
          </a:xfrm>
          <a:prstGeom prst="rect">
            <a:avLst/>
          </a:prstGeom>
        </p:spPr>
      </p:pic>
      <p:pic>
        <p:nvPicPr>
          <p:cNvPr id="6" name="Picture 5">
            <a:extLst>
              <a:ext uri="{FF2B5EF4-FFF2-40B4-BE49-F238E27FC236}">
                <a16:creationId xmlns:a16="http://schemas.microsoft.com/office/drawing/2014/main" id="{4E6F1ACB-49CD-4BD8-8978-57416C045F66}"/>
              </a:ext>
            </a:extLst>
          </p:cNvPr>
          <p:cNvPicPr>
            <a:picLocks noChangeAspect="1"/>
          </p:cNvPicPr>
          <p:nvPr/>
        </p:nvPicPr>
        <p:blipFill rotWithShape="1">
          <a:blip r:embed="rId3"/>
          <a:srcRect l="2108" t="3106" r="3833" b="1626"/>
          <a:stretch/>
        </p:blipFill>
        <p:spPr>
          <a:xfrm>
            <a:off x="6479448" y="1996112"/>
            <a:ext cx="3703239" cy="4671018"/>
          </a:xfrm>
          <a:prstGeom prst="rect">
            <a:avLst/>
          </a:prstGeom>
        </p:spPr>
      </p:pic>
      <p:sp>
        <p:nvSpPr>
          <p:cNvPr id="7" name="TextBox 6">
            <a:extLst>
              <a:ext uri="{FF2B5EF4-FFF2-40B4-BE49-F238E27FC236}">
                <a16:creationId xmlns:a16="http://schemas.microsoft.com/office/drawing/2014/main" id="{AE54088B-6DF2-4E70-A1D3-AFD78DEA0704}"/>
              </a:ext>
            </a:extLst>
          </p:cNvPr>
          <p:cNvSpPr txBox="1"/>
          <p:nvPr/>
        </p:nvSpPr>
        <p:spPr>
          <a:xfrm>
            <a:off x="2089271" y="1226672"/>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8" name="TextBox 7">
            <a:extLst>
              <a:ext uri="{FF2B5EF4-FFF2-40B4-BE49-F238E27FC236}">
                <a16:creationId xmlns:a16="http://schemas.microsoft.com/office/drawing/2014/main" id="{AB2B7F6B-A091-4A58-AB39-9E89574CE01E}"/>
              </a:ext>
            </a:extLst>
          </p:cNvPr>
          <p:cNvSpPr txBox="1"/>
          <p:nvPr/>
        </p:nvSpPr>
        <p:spPr>
          <a:xfrm>
            <a:off x="7446184" y="1226671"/>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Tree>
    <p:extLst>
      <p:ext uri="{BB962C8B-B14F-4D97-AF65-F5344CB8AC3E}">
        <p14:creationId xmlns:p14="http://schemas.microsoft.com/office/powerpoint/2010/main" val="37315885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pPr marL="0" indent="0">
              <a:buNone/>
            </a:pPr>
            <a:r>
              <a:rPr lang="en-US" dirty="0"/>
              <a:t>Outcome 2: Acceptable (or improving) chosen experiment delivery lead-time</a:t>
            </a:r>
          </a:p>
          <a:p>
            <a:pPr lvl="1"/>
            <a:r>
              <a:rPr lang="en-US" dirty="0"/>
              <a:t>Meaning: Experiments we choose to deliver get delivered when needed.</a:t>
            </a:r>
          </a:p>
          <a:p>
            <a:pPr marL="914400" lvl="2" indent="0">
              <a:buNone/>
            </a:pPr>
            <a:endParaRPr lang="en-US" dirty="0"/>
          </a:p>
          <a:p>
            <a:r>
              <a:rPr lang="en-US" dirty="0"/>
              <a:t>Questions/Decisions</a:t>
            </a:r>
          </a:p>
          <a:p>
            <a:pPr lvl="1"/>
            <a:r>
              <a:rPr lang="en-US" dirty="0"/>
              <a:t>We need to focus more ... (spread too thin for capacity; too many experiments)</a:t>
            </a:r>
          </a:p>
          <a:p>
            <a:pPr lvl="2"/>
            <a:r>
              <a:rPr lang="en-US" dirty="0"/>
              <a:t>We need more capacity at constraint … (a skillset is a constraint)</a:t>
            </a:r>
          </a:p>
          <a:p>
            <a:pPr lvl="1"/>
            <a:r>
              <a:rPr lang="en-US" dirty="0"/>
              <a:t>Is something un-necessarily blocked we can resolve?</a:t>
            </a:r>
          </a:p>
          <a:p>
            <a:pPr lvl="1"/>
            <a:r>
              <a:rPr lang="en-US" dirty="0"/>
              <a:t>Can we improve our system to avoid re-occurring blockers?</a:t>
            </a:r>
          </a:p>
          <a:p>
            <a:endParaRPr lang="en-US" dirty="0"/>
          </a:p>
          <a:p>
            <a:r>
              <a:rPr lang="en-US" dirty="0"/>
              <a:t>Pre-requisites</a:t>
            </a:r>
          </a:p>
          <a:p>
            <a:pPr lvl="1"/>
            <a:r>
              <a:rPr lang="en-US" dirty="0"/>
              <a:t>What is an acceptable lead-time for each experiment (or type/group) delivery</a:t>
            </a:r>
          </a:p>
          <a:p>
            <a:pPr lvl="1"/>
            <a:endParaRPr lang="en-US" dirty="0"/>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sp>
        <p:nvSpPr>
          <p:cNvPr id="7" name="TextBox 6">
            <a:extLst>
              <a:ext uri="{FF2B5EF4-FFF2-40B4-BE49-F238E27FC236}">
                <a16:creationId xmlns:a16="http://schemas.microsoft.com/office/drawing/2014/main" id="{FEFEB9ED-043A-4F6C-BF73-B9E958496E0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860161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Work in Progress of Experiments Trend</a:t>
            </a:r>
          </a:p>
          <a:p>
            <a:pPr lvl="1"/>
            <a:r>
              <a:rPr lang="en-US" dirty="0"/>
              <a:t>Column chart showing WIP week over week</a:t>
            </a:r>
          </a:p>
          <a:p>
            <a:pPr lvl="1"/>
            <a:r>
              <a:rPr lang="en-US" dirty="0"/>
              <a:t>What limit?</a:t>
            </a:r>
            <a:br>
              <a:rPr lang="en-US" dirty="0"/>
            </a:br>
            <a:br>
              <a:rPr lang="en-US" dirty="0"/>
            </a:br>
            <a:endParaRPr lang="en-US" dirty="0"/>
          </a:p>
          <a:p>
            <a:r>
              <a:rPr lang="en-US" dirty="0"/>
              <a:t>Experiment cycle time </a:t>
            </a:r>
          </a:p>
          <a:p>
            <a:pPr lvl="1"/>
            <a:r>
              <a:rPr lang="en-US" dirty="0"/>
              <a:t>Scatter plot from start to delivery</a:t>
            </a:r>
          </a:p>
          <a:p>
            <a:pPr lvl="1"/>
            <a:r>
              <a:rPr lang="en-US" dirty="0"/>
              <a:t>If we “Go” when will delivery be likely?</a:t>
            </a:r>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pic>
        <p:nvPicPr>
          <p:cNvPr id="5" name="Picture 4">
            <a:extLst>
              <a:ext uri="{FF2B5EF4-FFF2-40B4-BE49-F238E27FC236}">
                <a16:creationId xmlns:a16="http://schemas.microsoft.com/office/drawing/2014/main" id="{B173A062-E5F4-49AD-A813-CD7EF248B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811" y="1269249"/>
            <a:ext cx="4760371" cy="2816306"/>
          </a:xfrm>
          <a:prstGeom prst="rect">
            <a:avLst/>
          </a:prstGeom>
        </p:spPr>
      </p:pic>
      <p:pic>
        <p:nvPicPr>
          <p:cNvPr id="9" name="Picture 8">
            <a:extLst>
              <a:ext uri="{FF2B5EF4-FFF2-40B4-BE49-F238E27FC236}">
                <a16:creationId xmlns:a16="http://schemas.microsoft.com/office/drawing/2014/main" id="{7602417A-3290-4466-A039-421B2FA1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810" y="4215650"/>
            <a:ext cx="4760371" cy="2642350"/>
          </a:xfrm>
          <a:prstGeom prst="rect">
            <a:avLst/>
          </a:prstGeom>
        </p:spPr>
      </p:pic>
      <p:sp>
        <p:nvSpPr>
          <p:cNvPr id="7" name="TextBox 6">
            <a:extLst>
              <a:ext uri="{FF2B5EF4-FFF2-40B4-BE49-F238E27FC236}">
                <a16:creationId xmlns:a16="http://schemas.microsoft.com/office/drawing/2014/main" id="{AA70FB49-6BCD-4464-A39E-78BEE89A1970}"/>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42268410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20000"/>
          </a:bodyPr>
          <a:lstStyle/>
          <a:p>
            <a:pPr marL="0" indent="0">
              <a:buNone/>
            </a:pPr>
            <a:r>
              <a:rPr lang="en-US" dirty="0"/>
              <a:t>Outcome 3: Acceptable (or improving) feedback action and cycle-time for experiments</a:t>
            </a:r>
          </a:p>
          <a:p>
            <a:pPr lvl="1"/>
            <a:r>
              <a:rPr lang="en-US" dirty="0"/>
              <a:t>Meaning: Lessons from experiments delivered get incorporated into actions sooner.</a:t>
            </a:r>
          </a:p>
          <a:p>
            <a:endParaRPr lang="en-US" dirty="0"/>
          </a:p>
          <a:p>
            <a:r>
              <a:rPr lang="en-US" dirty="0"/>
              <a:t>Questions/Decisions</a:t>
            </a:r>
          </a:p>
          <a:p>
            <a:pPr lvl="1"/>
            <a:r>
              <a:rPr lang="en-US" dirty="0"/>
              <a:t>Are we using the feedback we are getting effectively?</a:t>
            </a:r>
          </a:p>
          <a:p>
            <a:pPr lvl="1"/>
            <a:r>
              <a:rPr lang="en-US" dirty="0"/>
              <a:t>Are we learning useful things from the feedback we got?</a:t>
            </a:r>
          </a:p>
          <a:p>
            <a:pPr lvl="1"/>
            <a:r>
              <a:rPr lang="en-US" dirty="0"/>
              <a:t>Are we waiting too short/long a time to define &amp; take strategic action on feedback?</a:t>
            </a:r>
          </a:p>
          <a:p>
            <a:endParaRPr lang="en-US" dirty="0"/>
          </a:p>
          <a:p>
            <a:r>
              <a:rPr lang="en-US" dirty="0"/>
              <a:t>Pre-requisites</a:t>
            </a:r>
          </a:p>
          <a:p>
            <a:pPr lvl="1"/>
            <a:r>
              <a:rPr lang="en-US" dirty="0"/>
              <a:t>What an acceptable cycle-time is for experiment feedback (to amplify good)</a:t>
            </a:r>
          </a:p>
          <a:p>
            <a:pPr lvl="1"/>
            <a:r>
              <a:rPr lang="en-US" dirty="0"/>
              <a:t>What is an acceptable rate of negative feedback from experiments (to avoid ruin)</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sp>
        <p:nvSpPr>
          <p:cNvPr id="7" name="TextBox 6">
            <a:extLst>
              <a:ext uri="{FF2B5EF4-FFF2-40B4-BE49-F238E27FC236}">
                <a16:creationId xmlns:a16="http://schemas.microsoft.com/office/drawing/2014/main" id="{8DF74AA9-804D-4891-8449-5BFB6305578F}"/>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1333248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inertsen optimal learning">
            <a:extLst>
              <a:ext uri="{FF2B5EF4-FFF2-40B4-BE49-F238E27FC236}">
                <a16:creationId xmlns:a16="http://schemas.microsoft.com/office/drawing/2014/main" id="{E67AA7EA-DE26-481A-8C7C-7D83D4076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0"/>
            <a:ext cx="8832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135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6994955" cy="4351338"/>
          </a:xfrm>
        </p:spPr>
        <p:txBody>
          <a:bodyPr>
            <a:normAutofit lnSpcReduction="10000"/>
          </a:bodyPr>
          <a:lstStyle/>
          <a:p>
            <a:r>
              <a:rPr lang="en-US" dirty="0"/>
              <a:t>Feedback actions versus target</a:t>
            </a:r>
          </a:p>
          <a:p>
            <a:pPr lvl="1"/>
            <a:r>
              <a:rPr lang="en-US" dirty="0"/>
              <a:t>Confirm learning is occurring</a:t>
            </a:r>
          </a:p>
          <a:p>
            <a:pPr lvl="1"/>
            <a:r>
              <a:rPr lang="en-US" dirty="0"/>
              <a:t>Right balance of as expected and wow’s</a:t>
            </a:r>
          </a:p>
          <a:p>
            <a:pPr lvl="1"/>
            <a:r>
              <a:rPr lang="en-US" dirty="0"/>
              <a:t>Too few “wow’s” might indicate low value work</a:t>
            </a:r>
          </a:p>
          <a:p>
            <a:r>
              <a:rPr lang="en-US" dirty="0"/>
              <a:t>Awaiting Feedback Age</a:t>
            </a:r>
          </a:p>
          <a:p>
            <a:pPr lvl="1"/>
            <a:r>
              <a:rPr lang="en-US" dirty="0"/>
              <a:t>Time from delivered to “feedback closed” date</a:t>
            </a:r>
            <a:br>
              <a:rPr lang="en-US" dirty="0"/>
            </a:br>
            <a:r>
              <a:rPr lang="en-US" dirty="0"/>
              <a:t>or now if still making a choice to wait.</a:t>
            </a:r>
          </a:p>
          <a:p>
            <a:pPr lvl="1"/>
            <a:r>
              <a:rPr lang="en-US" dirty="0"/>
              <a:t>Adds incentive to analyze and decide an action based on an aging deliverable in the market</a:t>
            </a:r>
          </a:p>
          <a:p>
            <a:pPr lvl="1"/>
            <a:r>
              <a:rPr lang="en-US" dirty="0"/>
              <a:t>Could cause premature closing rather than </a:t>
            </a:r>
          </a:p>
          <a:p>
            <a:pPr lvl="1"/>
            <a:r>
              <a:rPr lang="en-US" dirty="0"/>
              <a:t>waiting longer for feedback.</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pic>
        <p:nvPicPr>
          <p:cNvPr id="6" name="Picture 5">
            <a:extLst>
              <a:ext uri="{FF2B5EF4-FFF2-40B4-BE49-F238E27FC236}">
                <a16:creationId xmlns:a16="http://schemas.microsoft.com/office/drawing/2014/main" id="{99F5A60A-080E-4D06-B7C7-358FC2EF7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3155" y="1453162"/>
            <a:ext cx="3981655" cy="2707804"/>
          </a:xfrm>
          <a:prstGeom prst="rect">
            <a:avLst/>
          </a:prstGeom>
        </p:spPr>
      </p:pic>
      <p:pic>
        <p:nvPicPr>
          <p:cNvPr id="9" name="Picture 8">
            <a:extLst>
              <a:ext uri="{FF2B5EF4-FFF2-40B4-BE49-F238E27FC236}">
                <a16:creationId xmlns:a16="http://schemas.microsoft.com/office/drawing/2014/main" id="{83D9CB28-C622-4A5B-995E-CE6FF7B2B1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155" y="4324220"/>
            <a:ext cx="3981655" cy="2533780"/>
          </a:xfrm>
          <a:prstGeom prst="rect">
            <a:avLst/>
          </a:prstGeom>
        </p:spPr>
      </p:pic>
      <p:sp>
        <p:nvSpPr>
          <p:cNvPr id="7" name="TextBox 6">
            <a:extLst>
              <a:ext uri="{FF2B5EF4-FFF2-40B4-BE49-F238E27FC236}">
                <a16:creationId xmlns:a16="http://schemas.microsoft.com/office/drawing/2014/main" id="{D5BAD308-D71A-4A1B-BAA6-DA2EE33E4AAD}"/>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7678819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C8226A9D-3A79-4833-A5EA-A617E0CE004F}"/>
              </a:ext>
            </a:extLst>
          </p:cNvPr>
          <p:cNvSpPr/>
          <p:nvPr/>
        </p:nvSpPr>
        <p:spPr>
          <a:xfrm>
            <a:off x="8194766" y="230188"/>
            <a:ext cx="3840480" cy="14605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59780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experiments are started and queued</a:t>
            </a:r>
          </a:p>
          <a:p>
            <a:pPr lvl="2"/>
            <a:r>
              <a:rPr lang="en-US" dirty="0"/>
              <a:t>Meaning: We start things for a “reason” (e.g. higher priority) as constraints allow</a:t>
            </a:r>
          </a:p>
          <a:p>
            <a:pPr marL="914400" lvl="2" indent="0">
              <a:buNone/>
            </a:pPr>
            <a:endParaRPr lang="en-US" dirty="0"/>
          </a:p>
          <a:p>
            <a:r>
              <a:rPr lang="en-US" dirty="0"/>
              <a:t>Questions/Decisions</a:t>
            </a:r>
          </a:p>
          <a:p>
            <a:pPr lvl="1"/>
            <a:r>
              <a:rPr lang="en-US" dirty="0"/>
              <a:t>When we have capacity, what should we start next?</a:t>
            </a:r>
          </a:p>
          <a:p>
            <a:pPr lvl="1"/>
            <a:r>
              <a:rPr lang="en-US" dirty="0"/>
              <a:t>What is the implication of NOT starting “this” next?</a:t>
            </a:r>
          </a:p>
          <a:p>
            <a:pPr lvl="1"/>
            <a:r>
              <a:rPr lang="en-US" dirty="0"/>
              <a:t>Is the delay time we add waiting for capacity acceptable?</a:t>
            </a:r>
          </a:p>
          <a:p>
            <a:r>
              <a:rPr lang="en-US" dirty="0"/>
              <a:t>Pre-requisites</a:t>
            </a:r>
          </a:p>
          <a:p>
            <a:pPr lvl="1"/>
            <a:r>
              <a:rPr lang="en-US" dirty="0"/>
              <a:t>What causes one thing to be more important than another</a:t>
            </a:r>
          </a:p>
          <a:p>
            <a:pPr lvl="1"/>
            <a:r>
              <a:rPr lang="en-US" dirty="0"/>
              <a:t>What is an acceptable queue time</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714739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662779" cy="4351338"/>
          </a:xfrm>
        </p:spPr>
        <p:txBody>
          <a:bodyPr>
            <a:normAutofit/>
          </a:bodyPr>
          <a:lstStyle/>
          <a:p>
            <a:pPr marL="0" indent="0">
              <a:buNone/>
            </a:pPr>
            <a:r>
              <a:rPr lang="en-US" dirty="0"/>
              <a:t>Make priority visible</a:t>
            </a:r>
          </a:p>
          <a:p>
            <a:r>
              <a:rPr lang="en-US" dirty="0"/>
              <a:t>Alert if no priority set</a:t>
            </a:r>
          </a:p>
          <a:p>
            <a:r>
              <a:rPr lang="en-US" dirty="0"/>
              <a:t>Alert if “high” priority items aren’t started or have a first team assigned.</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pic>
        <p:nvPicPr>
          <p:cNvPr id="4" name="Picture 3">
            <a:extLst>
              <a:ext uri="{FF2B5EF4-FFF2-40B4-BE49-F238E27FC236}">
                <a16:creationId xmlns:a16="http://schemas.microsoft.com/office/drawing/2014/main" id="{A4752A64-D35C-40BA-96F9-C3AD221590A1}"/>
              </a:ext>
            </a:extLst>
          </p:cNvPr>
          <p:cNvPicPr>
            <a:picLocks noChangeAspect="1"/>
          </p:cNvPicPr>
          <p:nvPr/>
        </p:nvPicPr>
        <p:blipFill>
          <a:blip r:embed="rId4"/>
          <a:stretch>
            <a:fillRect/>
          </a:stretch>
        </p:blipFill>
        <p:spPr>
          <a:xfrm>
            <a:off x="4708407" y="1825625"/>
            <a:ext cx="7772400" cy="4495800"/>
          </a:xfrm>
          <a:prstGeom prst="rect">
            <a:avLst/>
          </a:prstGeom>
        </p:spPr>
      </p:pic>
      <p:sp>
        <p:nvSpPr>
          <p:cNvPr id="5" name="Rectangle 4">
            <a:extLst>
              <a:ext uri="{FF2B5EF4-FFF2-40B4-BE49-F238E27FC236}">
                <a16:creationId xmlns:a16="http://schemas.microsoft.com/office/drawing/2014/main" id="{E72C7D73-E3F1-4423-A690-55915085D815}"/>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3625059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954414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The work gets to the right teams in the right order</a:t>
            </a:r>
          </a:p>
          <a:p>
            <a:pPr marL="457200" lvl="1" indent="0">
              <a:buNone/>
            </a:pPr>
            <a:r>
              <a:rPr lang="en-US" dirty="0"/>
              <a:t>Meaning: Work is partitioned and handed to the teams that need to deliver it </a:t>
            </a:r>
          </a:p>
          <a:p>
            <a:pPr lvl="2"/>
            <a:endParaRPr lang="en-US" dirty="0"/>
          </a:p>
          <a:p>
            <a:r>
              <a:rPr lang="en-US" dirty="0"/>
              <a:t>Questions/Decisions</a:t>
            </a:r>
          </a:p>
          <a:p>
            <a:pPr lvl="1"/>
            <a:r>
              <a:rPr lang="en-US" dirty="0"/>
              <a:t>Do we know what teams are needed?</a:t>
            </a:r>
          </a:p>
          <a:p>
            <a:pPr lvl="1"/>
            <a:r>
              <a:rPr lang="en-US" dirty="0"/>
              <a:t>Do we know what order those teams are needed?</a:t>
            </a:r>
          </a:p>
          <a:p>
            <a:pPr lvl="1"/>
            <a:endParaRPr lang="en-US" dirty="0"/>
          </a:p>
          <a:p>
            <a:r>
              <a:rPr lang="en-US" dirty="0"/>
              <a:t>Pre-requisites</a:t>
            </a:r>
          </a:p>
          <a:p>
            <a:pPr lvl="1"/>
            <a:r>
              <a:rPr lang="en-US" dirty="0"/>
              <a:t>Known teams</a:t>
            </a:r>
          </a:p>
          <a:p>
            <a:pPr lvl="1"/>
            <a:r>
              <a:rPr lang="en-US" dirty="0"/>
              <a:t>Known </a:t>
            </a:r>
            <a:r>
              <a:rPr lang="en-US"/>
              <a:t>technical dependencies</a:t>
            </a:r>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Tree>
    <p:extLst>
      <p:ext uri="{BB962C8B-B14F-4D97-AF65-F5344CB8AC3E}">
        <p14:creationId xmlns:p14="http://schemas.microsoft.com/office/powerpoint/2010/main" val="12129488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359551" cy="4351338"/>
          </a:xfrm>
        </p:spPr>
        <p:txBody>
          <a:bodyPr>
            <a:normAutofit lnSpcReduction="10000"/>
          </a:bodyPr>
          <a:lstStyle/>
          <a:p>
            <a:r>
              <a:rPr lang="en-US" dirty="0"/>
              <a:t>List Experiments</a:t>
            </a:r>
          </a:p>
          <a:p>
            <a:r>
              <a:rPr lang="en-US" dirty="0"/>
              <a:t>Priority</a:t>
            </a:r>
          </a:p>
          <a:p>
            <a:r>
              <a:rPr lang="en-US" dirty="0"/>
              <a:t>What team, then, ...</a:t>
            </a:r>
          </a:p>
          <a:p>
            <a:r>
              <a:rPr lang="en-US" dirty="0"/>
              <a:t>Dates started</a:t>
            </a:r>
          </a:p>
          <a:p>
            <a:r>
              <a:rPr lang="en-US" dirty="0"/>
              <a:t>Date Delivered</a:t>
            </a:r>
          </a:p>
          <a:p>
            <a:endParaRPr lang="en-US" dirty="0"/>
          </a:p>
          <a:p>
            <a:endParaRPr lang="en-US" dirty="0"/>
          </a:p>
          <a:p>
            <a:r>
              <a:rPr lang="en-US" dirty="0"/>
              <a:t>Use all or just a sample of priors</a:t>
            </a:r>
          </a:p>
          <a:p>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pic>
        <p:nvPicPr>
          <p:cNvPr id="4" name="Picture 3">
            <a:extLst>
              <a:ext uri="{FF2B5EF4-FFF2-40B4-BE49-F238E27FC236}">
                <a16:creationId xmlns:a16="http://schemas.microsoft.com/office/drawing/2014/main" id="{8DF9DA7B-E816-42BE-B57A-C8989862DCCB}"/>
              </a:ext>
            </a:extLst>
          </p:cNvPr>
          <p:cNvPicPr>
            <a:picLocks noChangeAspect="1"/>
          </p:cNvPicPr>
          <p:nvPr/>
        </p:nvPicPr>
        <p:blipFill>
          <a:blip r:embed="rId5"/>
          <a:stretch>
            <a:fillRect/>
          </a:stretch>
        </p:blipFill>
        <p:spPr>
          <a:xfrm>
            <a:off x="4197751" y="1613178"/>
            <a:ext cx="7791450" cy="4953000"/>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6549181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10969393" cy="4351338"/>
          </a:xfrm>
        </p:spPr>
        <p:txBody>
          <a:bodyPr>
            <a:normAutofit/>
          </a:bodyPr>
          <a:lstStyle/>
          <a:p>
            <a:r>
              <a:rPr lang="en-US" dirty="0"/>
              <a:t>See and anticipate when work will arrive for the next team</a:t>
            </a:r>
          </a:p>
          <a:p>
            <a:pPr lvl="1"/>
            <a:r>
              <a:rPr lang="en-US" dirty="0"/>
              <a:t>Trending long for the current team</a:t>
            </a:r>
          </a:p>
          <a:p>
            <a:pPr lvl="1"/>
            <a:r>
              <a:rPr lang="en-US" dirty="0"/>
              <a:t>Forecast wen it will arrive to “us” based on other teams average delivery time</a:t>
            </a:r>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10" name="Picture 9">
            <a:extLst>
              <a:ext uri="{FF2B5EF4-FFF2-40B4-BE49-F238E27FC236}">
                <a16:creationId xmlns:a16="http://schemas.microsoft.com/office/drawing/2014/main" id="{D2993D22-AC53-46C7-9EB3-257C48E04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07" y="3176784"/>
            <a:ext cx="11423186" cy="3191772"/>
          </a:xfrm>
          <a:prstGeom prst="rect">
            <a:avLst/>
          </a:prstGeom>
        </p:spPr>
      </p:pic>
    </p:spTree>
    <p:extLst>
      <p:ext uri="{BB962C8B-B14F-4D97-AF65-F5344CB8AC3E}">
        <p14:creationId xmlns:p14="http://schemas.microsoft.com/office/powerpoint/2010/main" val="13624541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199" y="1825625"/>
            <a:ext cx="10610461" cy="4351338"/>
          </a:xfrm>
        </p:spPr>
        <p:txBody>
          <a:bodyPr>
            <a:normAutofit/>
          </a:bodyPr>
          <a:lstStyle/>
          <a:p>
            <a:pPr marL="0" indent="0">
              <a:buNone/>
            </a:pPr>
            <a:r>
              <a:rPr lang="en-US" dirty="0"/>
              <a:t>Outcome 3: Acceptable (or improving) experiment lead-time delivery</a:t>
            </a:r>
          </a:p>
          <a:p>
            <a:pPr lvl="1"/>
            <a:r>
              <a:rPr lang="en-US" dirty="0"/>
              <a:t>Meaning: Work is handed to necessary teams in a logical and timely fashion</a:t>
            </a:r>
          </a:p>
          <a:p>
            <a:pPr lvl="2"/>
            <a:endParaRPr lang="en-US" dirty="0"/>
          </a:p>
          <a:p>
            <a:r>
              <a:rPr lang="en-US" dirty="0"/>
              <a:t>Questions/Decisions</a:t>
            </a:r>
          </a:p>
          <a:p>
            <a:pPr lvl="1"/>
            <a:r>
              <a:rPr lang="en-US" dirty="0"/>
              <a:t>We need to do fewer things at the one time</a:t>
            </a:r>
          </a:p>
          <a:p>
            <a:pPr lvl="1"/>
            <a:r>
              <a:rPr lang="en-US" dirty="0"/>
              <a:t>We need to react and fix blockers faster</a:t>
            </a:r>
          </a:p>
          <a:p>
            <a:pPr lvl="1"/>
            <a:r>
              <a:rPr lang="en-US" dirty="0"/>
              <a:t>The biggest bang for the buck is to increase capacity at team …</a:t>
            </a:r>
          </a:p>
          <a:p>
            <a:endParaRPr lang="en-US" dirty="0"/>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Tree>
    <p:extLst>
      <p:ext uri="{BB962C8B-B14F-4D97-AF65-F5344CB8AC3E}">
        <p14:creationId xmlns:p14="http://schemas.microsoft.com/office/powerpoint/2010/main" val="21763608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5" name="Content Placeholder 4">
            <a:extLst>
              <a:ext uri="{FF2B5EF4-FFF2-40B4-BE49-F238E27FC236}">
                <a16:creationId xmlns:a16="http://schemas.microsoft.com/office/drawing/2014/main" id="{510E770D-F428-4F19-9925-3A2B05CF9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58" y="2381097"/>
            <a:ext cx="11627484" cy="3417162"/>
          </a:xfrm>
        </p:spPr>
      </p:pic>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2512842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9" name="Content Placeholder 8">
            <a:extLst>
              <a:ext uri="{FF2B5EF4-FFF2-40B4-BE49-F238E27FC236}">
                <a16:creationId xmlns:a16="http://schemas.microsoft.com/office/drawing/2014/main" id="{4490E00C-799F-4586-932B-F565FF1122E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4306793"/>
            <a:ext cx="9664083" cy="2114017"/>
          </a:xfrm>
        </p:spPr>
      </p:pic>
      <p:pic>
        <p:nvPicPr>
          <p:cNvPr id="11" name="Picture 10">
            <a:extLst>
              <a:ext uri="{FF2B5EF4-FFF2-40B4-BE49-F238E27FC236}">
                <a16:creationId xmlns:a16="http://schemas.microsoft.com/office/drawing/2014/main" id="{83C5516A-55DA-40D5-B963-D09CD53F3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68057"/>
            <a:ext cx="9664083" cy="2341041"/>
          </a:xfrm>
          <a:prstGeom prst="rect">
            <a:avLst/>
          </a:prstGeom>
        </p:spPr>
      </p:pic>
      <p:sp>
        <p:nvSpPr>
          <p:cNvPr id="12" name="Speech Bubble: Rectangle 11">
            <a:extLst>
              <a:ext uri="{FF2B5EF4-FFF2-40B4-BE49-F238E27FC236}">
                <a16:creationId xmlns:a16="http://schemas.microsoft.com/office/drawing/2014/main" id="{139A3013-38B1-4A5C-BC73-06D6B32F7A48}"/>
              </a:ext>
            </a:extLst>
          </p:cNvPr>
          <p:cNvSpPr/>
          <p:nvPr/>
        </p:nvSpPr>
        <p:spPr>
          <a:xfrm>
            <a:off x="9445841" y="5284219"/>
            <a:ext cx="2355387"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Constraint ranking – combines frequency team is a dependent and that teams average cycle time</a:t>
            </a:r>
          </a:p>
        </p:txBody>
      </p:sp>
      <p:sp>
        <p:nvSpPr>
          <p:cNvPr id="13" name="Speech Bubble: Rectangle 12">
            <a:extLst>
              <a:ext uri="{FF2B5EF4-FFF2-40B4-BE49-F238E27FC236}">
                <a16:creationId xmlns:a16="http://schemas.microsoft.com/office/drawing/2014/main" id="{78280A9F-854E-47DB-94A8-15DE4EB9EA34}"/>
              </a:ext>
            </a:extLst>
          </p:cNvPr>
          <p:cNvSpPr/>
          <p:nvPr/>
        </p:nvSpPr>
        <p:spPr>
          <a:xfrm>
            <a:off x="9253199" y="2168521"/>
            <a:ext cx="2548029"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Find what handoffs are the most common and increase communication at these hotspots</a:t>
            </a:r>
          </a:p>
        </p:txBody>
      </p:sp>
    </p:spTree>
    <p:extLst>
      <p:ext uri="{BB962C8B-B14F-4D97-AF65-F5344CB8AC3E}">
        <p14:creationId xmlns:p14="http://schemas.microsoft.com/office/powerpoint/2010/main" val="28457594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DBDC66D0-94DF-4538-89A4-C36665D0B774}"/>
              </a:ext>
            </a:extLst>
          </p:cNvPr>
          <p:cNvSpPr/>
          <p:nvPr/>
        </p:nvSpPr>
        <p:spPr>
          <a:xfrm>
            <a:off x="7776754" y="365125"/>
            <a:ext cx="3840480" cy="1460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28467377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Work/Things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things are started and queued</a:t>
            </a:r>
          </a:p>
          <a:p>
            <a:pPr lvl="1"/>
            <a:r>
              <a:rPr lang="en-US" dirty="0"/>
              <a:t>Meaning: We start things for a “reason” as constraints allow</a:t>
            </a:r>
          </a:p>
          <a:p>
            <a:pPr marL="914400" lvl="2" indent="0">
              <a:buNone/>
            </a:pPr>
            <a:endParaRPr lang="en-US" dirty="0"/>
          </a:p>
          <a:p>
            <a:r>
              <a:rPr lang="en-US" dirty="0"/>
              <a:t>Questions/Decisions</a:t>
            </a:r>
          </a:p>
          <a:p>
            <a:pPr lvl="1"/>
            <a:r>
              <a:rPr lang="en-US" dirty="0"/>
              <a:t>What has the highest impact (cost) of delay for things started and not-started</a:t>
            </a:r>
          </a:p>
          <a:p>
            <a:pPr lvl="1"/>
            <a:r>
              <a:rPr lang="en-US" dirty="0"/>
              <a:t>Should we add effort and get something finished or start something new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EE5CAB7E-3CDC-4394-9C22-76593E02237B}"/>
              </a:ext>
            </a:extLst>
          </p:cNvPr>
          <p:cNvPicPr>
            <a:picLocks noChangeAspect="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8499284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Timely work started (external)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Acceptable (or improving) external lead-times</a:t>
            </a:r>
          </a:p>
          <a:p>
            <a:pPr marL="457200" lvl="1" indent="0">
              <a:buNone/>
            </a:pPr>
            <a:r>
              <a:rPr lang="en-US" dirty="0"/>
              <a:t>Meaning: The necessary things get started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434341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Timely work delivery (internal)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3: Acceptable (or improving) internal cycle-times</a:t>
            </a:r>
          </a:p>
          <a:p>
            <a:pPr lvl="1"/>
            <a:r>
              <a:rPr lang="en-US" dirty="0"/>
              <a:t>Meaning: The things we start we finish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360609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8772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3,4 – Necessary Delivery Quality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4: Acceptable (or improving) quality</a:t>
            </a:r>
          </a:p>
          <a:p>
            <a:pPr lvl="1"/>
            <a:r>
              <a:rPr lang="en-US" dirty="0"/>
              <a:t>Meaning: The things done work as expected and needed</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27E764E4-6F32-4770-A84D-57618367ED5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6558946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oduscooperandi.com/wp-content/uploads/2014/07/20140715_1432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1" y="1862890"/>
            <a:ext cx="7796463" cy="4385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F8E5861-E65C-4BE8-8BCB-9B255B5A3C3D}" type="slidenum">
              <a:rPr lang="en-US" smtClean="0"/>
              <a:t>191</a:t>
            </a:fld>
            <a:endParaRPr lang="en-US" dirty="0"/>
          </a:p>
        </p:txBody>
      </p:sp>
      <p:graphicFrame>
        <p:nvGraphicFramePr>
          <p:cNvPr id="4" name="Table 3"/>
          <p:cNvGraphicFramePr>
            <a:graphicFrameLocks noGrp="1"/>
          </p:cNvGraphicFramePr>
          <p:nvPr/>
        </p:nvGraphicFramePr>
        <p:xfrm>
          <a:off x="2362202" y="285316"/>
          <a:ext cx="7796461" cy="1188720"/>
        </p:xfrm>
        <a:graphic>
          <a:graphicData uri="http://schemas.openxmlformats.org/drawingml/2006/table">
            <a:tbl>
              <a:tblPr firstRow="1" bandRow="1">
                <a:tableStyleId>{5C22544A-7EE6-4342-B048-85BDC9FD1C3A}</a:tableStyleId>
              </a:tblPr>
              <a:tblGrid>
                <a:gridCol w="1591115">
                  <a:extLst>
                    <a:ext uri="{9D8B030D-6E8A-4147-A177-3AD203B41FA5}">
                      <a16:colId xmlns:a16="http://schemas.microsoft.com/office/drawing/2014/main" val="20000"/>
                    </a:ext>
                  </a:extLst>
                </a:gridCol>
                <a:gridCol w="1007706">
                  <a:extLst>
                    <a:ext uri="{9D8B030D-6E8A-4147-A177-3AD203B41FA5}">
                      <a16:colId xmlns:a16="http://schemas.microsoft.com/office/drawing/2014/main" val="20001"/>
                    </a:ext>
                  </a:extLst>
                </a:gridCol>
                <a:gridCol w="1299410">
                  <a:extLst>
                    <a:ext uri="{9D8B030D-6E8A-4147-A177-3AD203B41FA5}">
                      <a16:colId xmlns:a16="http://schemas.microsoft.com/office/drawing/2014/main" val="20002"/>
                    </a:ext>
                  </a:extLst>
                </a:gridCol>
                <a:gridCol w="1299410">
                  <a:extLst>
                    <a:ext uri="{9D8B030D-6E8A-4147-A177-3AD203B41FA5}">
                      <a16:colId xmlns:a16="http://schemas.microsoft.com/office/drawing/2014/main" val="20003"/>
                    </a:ext>
                  </a:extLst>
                </a:gridCol>
                <a:gridCol w="1299410">
                  <a:extLst>
                    <a:ext uri="{9D8B030D-6E8A-4147-A177-3AD203B41FA5}">
                      <a16:colId xmlns:a16="http://schemas.microsoft.com/office/drawing/2014/main" val="20004"/>
                    </a:ext>
                  </a:extLst>
                </a:gridCol>
                <a:gridCol w="1299410">
                  <a:extLst>
                    <a:ext uri="{9D8B030D-6E8A-4147-A177-3AD203B41FA5}">
                      <a16:colId xmlns:a16="http://schemas.microsoft.com/office/drawing/2014/main" val="20005"/>
                    </a:ext>
                  </a:extLst>
                </a:gridCol>
              </a:tblGrid>
              <a:tr h="370840">
                <a:tc>
                  <a:txBody>
                    <a:bodyPr/>
                    <a:lstStyle/>
                    <a:p>
                      <a:pPr algn="ctr"/>
                      <a:endParaRPr lang="en-US" sz="2000" b="1" dirty="0"/>
                    </a:p>
                  </a:txBody>
                  <a:tcPr/>
                </a:tc>
                <a:tc>
                  <a:txBody>
                    <a:bodyPr/>
                    <a:lstStyle/>
                    <a:p>
                      <a:pPr algn="ctr"/>
                      <a:r>
                        <a:rPr lang="en-US" sz="2000" b="1" dirty="0"/>
                        <a:t>Sprint</a:t>
                      </a:r>
                      <a:r>
                        <a:rPr lang="en-US" sz="2000" b="1" baseline="0" dirty="0"/>
                        <a:t> 1</a:t>
                      </a:r>
                      <a:endParaRPr lang="en-US" sz="2000" b="1" dirty="0"/>
                    </a:p>
                  </a:txBody>
                  <a:tcPr/>
                </a:tc>
                <a:tc>
                  <a:txBody>
                    <a:bodyPr/>
                    <a:lstStyle/>
                    <a:p>
                      <a:pPr algn="ctr"/>
                      <a:r>
                        <a:rPr lang="en-US" sz="2000" b="1" dirty="0"/>
                        <a:t>Sprint 2</a:t>
                      </a:r>
                    </a:p>
                  </a:txBody>
                  <a:tcPr/>
                </a:tc>
                <a:tc>
                  <a:txBody>
                    <a:bodyPr/>
                    <a:lstStyle/>
                    <a:p>
                      <a:pPr algn="ctr"/>
                      <a:r>
                        <a:rPr lang="en-US" sz="2000" b="1" dirty="0"/>
                        <a:t>Sprint 3</a:t>
                      </a:r>
                    </a:p>
                  </a:txBody>
                  <a:tcPr/>
                </a:tc>
                <a:tc>
                  <a:txBody>
                    <a:bodyPr/>
                    <a:lstStyle/>
                    <a:p>
                      <a:pPr algn="ctr"/>
                      <a:r>
                        <a:rPr lang="en-US" sz="2000" b="1" dirty="0"/>
                        <a:t>Sprint 4</a:t>
                      </a:r>
                    </a:p>
                  </a:txBody>
                  <a:tcPr/>
                </a:tc>
                <a:tc>
                  <a:txBody>
                    <a:bodyPr/>
                    <a:lstStyle/>
                    <a:p>
                      <a:pPr algn="ctr"/>
                      <a:r>
                        <a:rPr lang="en-US" sz="2000" b="1" dirty="0"/>
                        <a:t>Sprint 5</a:t>
                      </a:r>
                    </a:p>
                  </a:txBody>
                  <a:tcPr/>
                </a:tc>
                <a:extLst>
                  <a:ext uri="{0D108BD9-81ED-4DB2-BD59-A6C34878D82A}">
                    <a16:rowId xmlns:a16="http://schemas.microsoft.com/office/drawing/2014/main" val="10000"/>
                  </a:ext>
                </a:extLst>
              </a:tr>
              <a:tr h="370840">
                <a:tc>
                  <a:txBody>
                    <a:bodyPr/>
                    <a:lstStyle/>
                    <a:p>
                      <a:pPr algn="ctr"/>
                      <a:r>
                        <a:rPr lang="en-US" sz="2000" b="1" dirty="0"/>
                        <a:t>Velocity</a:t>
                      </a:r>
                    </a:p>
                  </a:txBody>
                  <a:tcPr/>
                </a:tc>
                <a:tc>
                  <a:txBody>
                    <a:bodyPr/>
                    <a:lstStyle/>
                    <a:p>
                      <a:pPr algn="ctr"/>
                      <a:r>
                        <a:rPr lang="en-US" sz="2000" b="1" dirty="0"/>
                        <a:t>16 pts</a:t>
                      </a:r>
                    </a:p>
                  </a:txBody>
                  <a:tcPr/>
                </a:tc>
                <a:tc>
                  <a:txBody>
                    <a:bodyPr/>
                    <a:lstStyle/>
                    <a:p>
                      <a:pPr algn="ctr"/>
                      <a:r>
                        <a:rPr lang="en-US" sz="2000" b="1" dirty="0"/>
                        <a:t>72 pts</a:t>
                      </a:r>
                    </a:p>
                  </a:txBody>
                  <a:tcPr/>
                </a:tc>
                <a:tc>
                  <a:txBody>
                    <a:bodyPr/>
                    <a:lstStyle/>
                    <a:p>
                      <a:pPr algn="ctr"/>
                      <a:r>
                        <a:rPr lang="en-US" sz="2000" b="1" dirty="0"/>
                        <a:t>21 pts</a:t>
                      </a:r>
                    </a:p>
                  </a:txBody>
                  <a:tcPr/>
                </a:tc>
                <a:tc>
                  <a:txBody>
                    <a:bodyPr/>
                    <a:lstStyle/>
                    <a:p>
                      <a:pPr algn="ctr"/>
                      <a:r>
                        <a:rPr lang="en-US" sz="2000" b="1" dirty="0"/>
                        <a:t>19 pts</a:t>
                      </a:r>
                    </a:p>
                  </a:txBody>
                  <a:tcPr/>
                </a:tc>
                <a:tc>
                  <a:txBody>
                    <a:bodyPr/>
                    <a:lstStyle/>
                    <a:p>
                      <a:pPr algn="ctr"/>
                      <a:r>
                        <a:rPr lang="en-US" sz="2000" b="1" dirty="0"/>
                        <a:t>37 pts</a:t>
                      </a:r>
                    </a:p>
                  </a:txBody>
                  <a:tcPr/>
                </a:tc>
                <a:extLst>
                  <a:ext uri="{0D108BD9-81ED-4DB2-BD59-A6C34878D82A}">
                    <a16:rowId xmlns:a16="http://schemas.microsoft.com/office/drawing/2014/main" val="10001"/>
                  </a:ext>
                </a:extLst>
              </a:tr>
              <a:tr h="370840">
                <a:tc>
                  <a:txBody>
                    <a:bodyPr/>
                    <a:lstStyle/>
                    <a:p>
                      <a:pPr algn="ctr"/>
                      <a:r>
                        <a:rPr lang="en-US" sz="2000" b="1" dirty="0"/>
                        <a:t>Throughput</a:t>
                      </a:r>
                    </a:p>
                  </a:txBody>
                  <a:tcPr/>
                </a:tc>
                <a:tc>
                  <a:txBody>
                    <a:bodyPr/>
                    <a:lstStyle/>
                    <a:p>
                      <a:pPr algn="ctr"/>
                      <a:r>
                        <a:rPr lang="en-US" sz="2000" b="1" dirty="0"/>
                        <a:t>7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7 cards</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2919663" y="6258580"/>
            <a:ext cx="7239000" cy="523220"/>
          </a:xfrm>
          <a:prstGeom prst="rect">
            <a:avLst/>
          </a:prstGeom>
        </p:spPr>
        <p:txBody>
          <a:bodyPr wrap="square">
            <a:spAutoFit/>
          </a:bodyPr>
          <a:lstStyle/>
          <a:p>
            <a:r>
              <a:rPr lang="en-US" sz="1400" dirty="0"/>
              <a:t>Source and with thanks: Jim Benson (Modus </a:t>
            </a:r>
            <a:r>
              <a:rPr lang="en-US" sz="1400" dirty="0" err="1"/>
              <a:t>Cooperandi</a:t>
            </a:r>
            <a:r>
              <a:rPr lang="en-US" sz="1400" dirty="0"/>
              <a:t>) http://moduscooperandi.com/blog/estimation-requires-attention/</a:t>
            </a:r>
          </a:p>
        </p:txBody>
      </p:sp>
      <p:sp>
        <p:nvSpPr>
          <p:cNvPr id="5" name="TextBox 4"/>
          <p:cNvSpPr txBox="1"/>
          <p:nvPr/>
        </p:nvSpPr>
        <p:spPr>
          <a:xfrm>
            <a:off x="3072064" y="1371600"/>
            <a:ext cx="6300537" cy="523220"/>
          </a:xfrm>
          <a:prstGeom prst="rect">
            <a:avLst/>
          </a:prstGeom>
          <a:noFill/>
        </p:spPr>
        <p:txBody>
          <a:bodyPr wrap="square" rtlCol="0">
            <a:spAutoFit/>
          </a:bodyPr>
          <a:lstStyle/>
          <a:p>
            <a:pPr algn="ctr"/>
            <a:r>
              <a:rPr lang="en-US" sz="2800" b="1" dirty="0"/>
              <a:t>Velocity: 16-72 pts, Throughput: 8 +/- 1 </a:t>
            </a:r>
          </a:p>
        </p:txBody>
      </p:sp>
    </p:spTree>
    <p:extLst>
      <p:ext uri="{BB962C8B-B14F-4D97-AF65-F5344CB8AC3E}">
        <p14:creationId xmlns:p14="http://schemas.microsoft.com/office/powerpoint/2010/main" val="42497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685800"/>
            <a:ext cx="8229600" cy="2057403"/>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272430" y="2743203"/>
            <a:ext cx="8229600" cy="235335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6000" y="5081668"/>
            <a:ext cx="8229600" cy="11737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00200" y="2743202"/>
            <a:ext cx="685800" cy="235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Total Story Cycle Time</a:t>
            </a:r>
          </a:p>
          <a:p>
            <a:pPr algn="ctr"/>
            <a:endParaRPr lang="en-US" sz="1400" b="1" dirty="0"/>
          </a:p>
          <a:p>
            <a:pPr algn="ctr"/>
            <a:r>
              <a:rPr lang="en-US" sz="1400" b="1" dirty="0"/>
              <a:t>30 days</a:t>
            </a:r>
          </a:p>
        </p:txBody>
      </p:sp>
      <p:sp>
        <p:nvSpPr>
          <p:cNvPr id="4" name="Rectangle 3"/>
          <p:cNvSpPr/>
          <p:nvPr/>
        </p:nvSpPr>
        <p:spPr>
          <a:xfrm>
            <a:off x="4343400" y="2740885"/>
            <a:ext cx="685800" cy="348741"/>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5029200" y="3098392"/>
            <a:ext cx="685800" cy="624063"/>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a:off x="5715000" y="3722454"/>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6400800" y="3922165"/>
            <a:ext cx="685800" cy="21368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7772400" y="4339804"/>
            <a:ext cx="685800" cy="60584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8458200" y="4945651"/>
            <a:ext cx="685800" cy="13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18" name="Rectangle 17"/>
          <p:cNvSpPr/>
          <p:nvPr/>
        </p:nvSpPr>
        <p:spPr>
          <a:xfrm>
            <a:off x="7086600" y="4146668"/>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3657600" y="1122488"/>
            <a:ext cx="685800" cy="1618397"/>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144000" y="5096560"/>
            <a:ext cx="685800" cy="54224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29800" y="5638801"/>
            <a:ext cx="685800" cy="63589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913345" y="685800"/>
            <a:ext cx="685800" cy="43668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913346" y="685799"/>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3346" y="112935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4648" y="572869"/>
            <a:ext cx="1970604" cy="923330"/>
          </a:xfrm>
          <a:prstGeom prst="rect">
            <a:avLst/>
          </a:prstGeom>
          <a:noFill/>
        </p:spPr>
        <p:txBody>
          <a:bodyPr wrap="none" rtlCol="0">
            <a:spAutoFit/>
          </a:bodyPr>
          <a:lstStyle/>
          <a:p>
            <a:r>
              <a:rPr lang="en-US" b="1" dirty="0"/>
              <a:t>Story breakdown/ </a:t>
            </a:r>
          </a:p>
          <a:p>
            <a:r>
              <a:rPr lang="en-US" b="1" dirty="0"/>
              <a:t>Feature Inception</a:t>
            </a:r>
            <a:br>
              <a:rPr lang="en-US" b="1" dirty="0"/>
            </a:br>
            <a:r>
              <a:rPr lang="en-US" b="1" dirty="0"/>
              <a:t>5 Days</a:t>
            </a:r>
          </a:p>
        </p:txBody>
      </p:sp>
      <p:cxnSp>
        <p:nvCxnSpPr>
          <p:cNvPr id="36" name="Straight Connector 35"/>
          <p:cNvCxnSpPr/>
          <p:nvPr/>
        </p:nvCxnSpPr>
        <p:spPr>
          <a:xfrm>
            <a:off x="3657600" y="2743200"/>
            <a:ext cx="431511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17634" y="1563470"/>
            <a:ext cx="1949252" cy="646331"/>
          </a:xfrm>
          <a:prstGeom prst="rect">
            <a:avLst/>
          </a:prstGeom>
          <a:noFill/>
        </p:spPr>
        <p:txBody>
          <a:bodyPr wrap="none" rtlCol="0">
            <a:spAutoFit/>
          </a:bodyPr>
          <a:lstStyle/>
          <a:p>
            <a:r>
              <a:rPr lang="en-US" b="1" dirty="0"/>
              <a:t>Waiting in Backlog</a:t>
            </a:r>
            <a:br>
              <a:rPr lang="en-US" b="1" dirty="0"/>
            </a:br>
            <a:r>
              <a:rPr lang="en-US" b="1" dirty="0"/>
              <a:t>25 days</a:t>
            </a:r>
          </a:p>
        </p:txBody>
      </p:sp>
      <p:cxnSp>
        <p:nvCxnSpPr>
          <p:cNvPr id="38" name="Straight Connector 37"/>
          <p:cNvCxnSpPr/>
          <p:nvPr/>
        </p:nvCxnSpPr>
        <p:spPr>
          <a:xfrm>
            <a:off x="4724401" y="5081667"/>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3422" y="5614714"/>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20605" y="5628363"/>
            <a:ext cx="3813095" cy="646331"/>
          </a:xfrm>
          <a:prstGeom prst="rect">
            <a:avLst/>
          </a:prstGeom>
          <a:noFill/>
        </p:spPr>
        <p:txBody>
          <a:bodyPr wrap="none" rtlCol="0">
            <a:spAutoFit/>
          </a:bodyPr>
          <a:lstStyle/>
          <a:p>
            <a:r>
              <a:rPr lang="en-US" b="1" dirty="0"/>
              <a:t>System Regression Testing &amp; Staging </a:t>
            </a:r>
            <a:br>
              <a:rPr lang="en-US" b="1" dirty="0"/>
            </a:br>
            <a:r>
              <a:rPr lang="en-US" b="1" dirty="0"/>
              <a:t>5 Days</a:t>
            </a:r>
          </a:p>
        </p:txBody>
      </p:sp>
      <p:cxnSp>
        <p:nvCxnSpPr>
          <p:cNvPr id="42" name="Straight Connector 41"/>
          <p:cNvCxnSpPr/>
          <p:nvPr/>
        </p:nvCxnSpPr>
        <p:spPr>
          <a:xfrm>
            <a:off x="4794821" y="625538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720604" y="5029201"/>
            <a:ext cx="2900538" cy="646331"/>
          </a:xfrm>
          <a:prstGeom prst="rect">
            <a:avLst/>
          </a:prstGeom>
          <a:noFill/>
        </p:spPr>
        <p:txBody>
          <a:bodyPr wrap="none" rtlCol="0">
            <a:spAutoFit/>
          </a:bodyPr>
          <a:lstStyle/>
          <a:p>
            <a:r>
              <a:rPr lang="en-US" b="1" dirty="0"/>
              <a:t>Waiting for Release Window</a:t>
            </a:r>
            <a:br>
              <a:rPr lang="en-US" b="1" dirty="0"/>
            </a:br>
            <a:r>
              <a:rPr lang="en-US" b="1" dirty="0"/>
              <a:t>5 Days</a:t>
            </a:r>
          </a:p>
        </p:txBody>
      </p:sp>
      <p:sp>
        <p:nvSpPr>
          <p:cNvPr id="44" name="TextBox 43"/>
          <p:cNvSpPr txBox="1"/>
          <p:nvPr/>
        </p:nvSpPr>
        <p:spPr>
          <a:xfrm>
            <a:off x="8051862" y="3238989"/>
            <a:ext cx="2311338" cy="646331"/>
          </a:xfrm>
          <a:prstGeom prst="rect">
            <a:avLst/>
          </a:prstGeom>
          <a:noFill/>
        </p:spPr>
        <p:txBody>
          <a:bodyPr wrap="none" rtlCol="0">
            <a:spAutoFit/>
          </a:bodyPr>
          <a:lstStyle/>
          <a:p>
            <a:r>
              <a:rPr lang="en-US" b="1" dirty="0"/>
              <a:t>“Active Development”</a:t>
            </a:r>
            <a:br>
              <a:rPr lang="en-US" b="1" dirty="0"/>
            </a:br>
            <a:r>
              <a:rPr lang="en-US" b="1" dirty="0"/>
              <a:t>30 days</a:t>
            </a:r>
          </a:p>
        </p:txBody>
      </p:sp>
      <p:sp>
        <p:nvSpPr>
          <p:cNvPr id="45" name="Rectangle 44"/>
          <p:cNvSpPr/>
          <p:nvPr/>
        </p:nvSpPr>
        <p:spPr>
          <a:xfrm>
            <a:off x="1600200" y="685799"/>
            <a:ext cx="685800" cy="20574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 Work</a:t>
            </a:r>
          </a:p>
          <a:p>
            <a:pPr algn="ctr"/>
            <a:endParaRPr lang="en-US" sz="1400" b="1" dirty="0"/>
          </a:p>
          <a:p>
            <a:pPr algn="ctr"/>
            <a:r>
              <a:rPr lang="en-US" sz="1400" b="1" dirty="0"/>
              <a:t>30 days</a:t>
            </a:r>
          </a:p>
        </p:txBody>
      </p:sp>
      <p:sp>
        <p:nvSpPr>
          <p:cNvPr id="46" name="Rectangle 45"/>
          <p:cNvSpPr/>
          <p:nvPr/>
        </p:nvSpPr>
        <p:spPr>
          <a:xfrm>
            <a:off x="1600200" y="5096560"/>
            <a:ext cx="685800" cy="11588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Post Work 10 days</a:t>
            </a:r>
          </a:p>
        </p:txBody>
      </p:sp>
      <p:sp>
        <p:nvSpPr>
          <p:cNvPr id="10" name="Oval 9"/>
          <p:cNvSpPr/>
          <p:nvPr/>
        </p:nvSpPr>
        <p:spPr>
          <a:xfrm>
            <a:off x="3886200" y="2514600"/>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86000" y="3905072"/>
            <a:ext cx="3505200" cy="1200329"/>
          </a:xfrm>
          <a:prstGeom prst="rect">
            <a:avLst/>
          </a:prstGeom>
          <a:noFill/>
        </p:spPr>
        <p:txBody>
          <a:bodyPr wrap="square" rtlCol="0">
            <a:spAutoFit/>
          </a:bodyPr>
          <a:lstStyle/>
          <a:p>
            <a:r>
              <a:rPr lang="en-US" sz="3600" b="1" dirty="0">
                <a:solidFill>
                  <a:srgbClr val="FF0000"/>
                </a:solidFill>
              </a:rPr>
              <a:t>9 days (70 total)</a:t>
            </a:r>
            <a:br>
              <a:rPr lang="en-US" sz="3600" b="1" dirty="0">
                <a:solidFill>
                  <a:srgbClr val="FF0000"/>
                </a:solidFill>
              </a:rPr>
            </a:br>
            <a:r>
              <a:rPr lang="en-US" sz="3600" b="1" dirty="0" err="1">
                <a:solidFill>
                  <a:srgbClr val="FF0000"/>
                </a:solidFill>
              </a:rPr>
              <a:t>approx</a:t>
            </a:r>
            <a:r>
              <a:rPr lang="en-US" sz="3600" b="1" dirty="0">
                <a:solidFill>
                  <a:srgbClr val="FF0000"/>
                </a:solidFill>
              </a:rPr>
              <a:t> 13%</a:t>
            </a:r>
          </a:p>
        </p:txBody>
      </p:sp>
      <p:sp>
        <p:nvSpPr>
          <p:cNvPr id="35" name="Oval 34"/>
          <p:cNvSpPr/>
          <p:nvPr/>
        </p:nvSpPr>
        <p:spPr>
          <a:xfrm>
            <a:off x="5280233" y="3347414"/>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743700" y="3795325"/>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p:cNvSpPr>
            <a:spLocks noGrp="1"/>
          </p:cNvSpPr>
          <p:nvPr>
            <p:ph type="ftr" sz="quarter" idx="11"/>
          </p:nvPr>
        </p:nvSpPr>
        <p:spPr/>
        <p:txBody>
          <a:bodyPr/>
          <a:lstStyle/>
          <a:p>
            <a:r>
              <a:rPr lang="en-US"/>
              <a:t>@t_magennis</a:t>
            </a:r>
            <a:endParaRPr lang="en-US" dirty="0"/>
          </a:p>
        </p:txBody>
      </p:sp>
      <p:sp>
        <p:nvSpPr>
          <p:cNvPr id="13" name="Slide Number Placeholder 12"/>
          <p:cNvSpPr>
            <a:spLocks noGrp="1"/>
          </p:cNvSpPr>
          <p:nvPr>
            <p:ph type="sldNum" sz="quarter" idx="12"/>
          </p:nvPr>
        </p:nvSpPr>
        <p:spPr/>
        <p:txBody>
          <a:bodyPr/>
          <a:lstStyle/>
          <a:p>
            <a:fld id="{5F8E5861-E65C-4BE8-8BCB-9B255B5A3C3D}" type="slidenum">
              <a:rPr lang="en-US" smtClean="0"/>
              <a:t>192</a:t>
            </a:fld>
            <a:endParaRPr lang="en-US" dirty="0"/>
          </a:p>
        </p:txBody>
      </p:sp>
      <p:sp>
        <p:nvSpPr>
          <p:cNvPr id="14" name="Cloud Callout 13"/>
          <p:cNvSpPr/>
          <p:nvPr/>
        </p:nvSpPr>
        <p:spPr>
          <a:xfrm>
            <a:off x="4904839" y="119475"/>
            <a:ext cx="2964782" cy="2307780"/>
          </a:xfrm>
          <a:prstGeom prst="cloudCallout">
            <a:avLst>
              <a:gd name="adj1" fmla="val -2413"/>
              <a:gd name="adj2" fmla="val 71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forget to mention any correlation between points and time is spurious</a:t>
            </a:r>
          </a:p>
        </p:txBody>
      </p:sp>
    </p:spTree>
    <p:extLst>
      <p:ext uri="{BB962C8B-B14F-4D97-AF65-F5344CB8AC3E}">
        <p14:creationId xmlns:p14="http://schemas.microsoft.com/office/powerpoint/2010/main" val="4051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P spid="41" grpId="0" animBg="1"/>
      <p:bldP spid="1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Arrow 1">
            <a:extLst>
              <a:ext uri="{FF2B5EF4-FFF2-40B4-BE49-F238E27FC236}">
                <a16:creationId xmlns:a16="http://schemas.microsoft.com/office/drawing/2014/main" id="{395C5D0A-0F5C-4215-904E-B8EE04B1E3A3}"/>
              </a:ext>
            </a:extLst>
          </p:cNvPr>
          <p:cNvSpPr/>
          <p:nvPr/>
        </p:nvSpPr>
        <p:spPr>
          <a:xfrm>
            <a:off x="2109216" y="3190350"/>
            <a:ext cx="2827261" cy="373487"/>
          </a:xfrm>
          <a:prstGeom prst="rightArrow">
            <a:avLst>
              <a:gd name="adj1" fmla="val 50000"/>
              <a:gd name="adj2" fmla="val 5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685810" y="3216838"/>
            <a:ext cx="3776129" cy="373487"/>
          </a:xfrm>
          <a:prstGeom prst="righ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803750" y="3208737"/>
            <a:ext cx="2180893" cy="373487"/>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833093"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760372"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87651"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14930"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42209"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69488"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96767"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24046"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251325"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392699">
            <a:off x="1457695" y="4049353"/>
            <a:ext cx="1030309" cy="400110"/>
          </a:xfrm>
          <a:prstGeom prst="rect">
            <a:avLst/>
          </a:prstGeom>
          <a:noFill/>
        </p:spPr>
        <p:txBody>
          <a:bodyPr wrap="square" rtlCol="0">
            <a:spAutoFit/>
          </a:bodyPr>
          <a:lstStyle/>
          <a:p>
            <a:pPr algn="r"/>
            <a:r>
              <a:rPr lang="en-US" sz="2000" dirty="0"/>
              <a:t>January</a:t>
            </a:r>
          </a:p>
        </p:txBody>
      </p:sp>
      <p:sp>
        <p:nvSpPr>
          <p:cNvPr id="13" name="TextBox 12"/>
          <p:cNvSpPr txBox="1"/>
          <p:nvPr/>
        </p:nvSpPr>
        <p:spPr>
          <a:xfrm rot="18392699">
            <a:off x="2129432" y="4049356"/>
            <a:ext cx="1364382" cy="400110"/>
          </a:xfrm>
          <a:prstGeom prst="rect">
            <a:avLst/>
          </a:prstGeom>
          <a:noFill/>
        </p:spPr>
        <p:txBody>
          <a:bodyPr wrap="square" rtlCol="0">
            <a:spAutoFit/>
          </a:bodyPr>
          <a:lstStyle/>
          <a:p>
            <a:pPr algn="r"/>
            <a:r>
              <a:rPr lang="en-US" sz="2000" dirty="0"/>
              <a:t>February</a:t>
            </a:r>
          </a:p>
        </p:txBody>
      </p:sp>
      <p:sp>
        <p:nvSpPr>
          <p:cNvPr id="14" name="TextBox 13"/>
          <p:cNvSpPr txBox="1"/>
          <p:nvPr/>
        </p:nvSpPr>
        <p:spPr>
          <a:xfrm rot="18392699">
            <a:off x="3330877" y="4049355"/>
            <a:ext cx="1030309" cy="400110"/>
          </a:xfrm>
          <a:prstGeom prst="rect">
            <a:avLst/>
          </a:prstGeom>
          <a:noFill/>
        </p:spPr>
        <p:txBody>
          <a:bodyPr wrap="square" rtlCol="0">
            <a:spAutoFit/>
          </a:bodyPr>
          <a:lstStyle/>
          <a:p>
            <a:pPr algn="r"/>
            <a:r>
              <a:rPr lang="en-US" sz="2000" dirty="0"/>
              <a:t>March</a:t>
            </a:r>
          </a:p>
        </p:txBody>
      </p:sp>
      <p:sp>
        <p:nvSpPr>
          <p:cNvPr id="15" name="TextBox 14"/>
          <p:cNvSpPr txBox="1"/>
          <p:nvPr/>
        </p:nvSpPr>
        <p:spPr>
          <a:xfrm rot="18392699">
            <a:off x="4258156" y="4049356"/>
            <a:ext cx="1030309" cy="400110"/>
          </a:xfrm>
          <a:prstGeom prst="rect">
            <a:avLst/>
          </a:prstGeom>
          <a:noFill/>
        </p:spPr>
        <p:txBody>
          <a:bodyPr wrap="square" rtlCol="0">
            <a:spAutoFit/>
          </a:bodyPr>
          <a:lstStyle/>
          <a:p>
            <a:pPr algn="r"/>
            <a:r>
              <a:rPr lang="en-US" sz="2000" dirty="0"/>
              <a:t>April</a:t>
            </a:r>
          </a:p>
        </p:txBody>
      </p:sp>
      <p:sp>
        <p:nvSpPr>
          <p:cNvPr id="16" name="TextBox 15"/>
          <p:cNvSpPr txBox="1"/>
          <p:nvPr/>
        </p:nvSpPr>
        <p:spPr>
          <a:xfrm rot="18392699">
            <a:off x="5177239" y="4049354"/>
            <a:ext cx="1030309" cy="400110"/>
          </a:xfrm>
          <a:prstGeom prst="rect">
            <a:avLst/>
          </a:prstGeom>
          <a:noFill/>
        </p:spPr>
        <p:txBody>
          <a:bodyPr wrap="square" rtlCol="0">
            <a:spAutoFit/>
          </a:bodyPr>
          <a:lstStyle/>
          <a:p>
            <a:pPr algn="r"/>
            <a:r>
              <a:rPr lang="en-US" sz="2000" dirty="0"/>
              <a:t>May</a:t>
            </a:r>
          </a:p>
        </p:txBody>
      </p:sp>
      <p:sp>
        <p:nvSpPr>
          <p:cNvPr id="17" name="TextBox 16"/>
          <p:cNvSpPr txBox="1"/>
          <p:nvPr/>
        </p:nvSpPr>
        <p:spPr>
          <a:xfrm rot="18392699">
            <a:off x="6101758" y="4049355"/>
            <a:ext cx="1030309" cy="400110"/>
          </a:xfrm>
          <a:prstGeom prst="rect">
            <a:avLst/>
          </a:prstGeom>
          <a:noFill/>
        </p:spPr>
        <p:txBody>
          <a:bodyPr wrap="square" rtlCol="0">
            <a:spAutoFit/>
          </a:bodyPr>
          <a:lstStyle/>
          <a:p>
            <a:pPr algn="r"/>
            <a:r>
              <a:rPr lang="en-US" sz="2000" dirty="0"/>
              <a:t>June</a:t>
            </a:r>
          </a:p>
        </p:txBody>
      </p:sp>
      <p:sp>
        <p:nvSpPr>
          <p:cNvPr id="18" name="TextBox 17"/>
          <p:cNvSpPr txBox="1"/>
          <p:nvPr/>
        </p:nvSpPr>
        <p:spPr>
          <a:xfrm rot="18392699">
            <a:off x="7036704" y="4049352"/>
            <a:ext cx="1030309" cy="400110"/>
          </a:xfrm>
          <a:prstGeom prst="rect">
            <a:avLst/>
          </a:prstGeom>
          <a:noFill/>
        </p:spPr>
        <p:txBody>
          <a:bodyPr wrap="square" rtlCol="0">
            <a:spAutoFit/>
          </a:bodyPr>
          <a:lstStyle/>
          <a:p>
            <a:pPr algn="r"/>
            <a:r>
              <a:rPr lang="en-US" sz="2000" dirty="0"/>
              <a:t>July</a:t>
            </a:r>
          </a:p>
        </p:txBody>
      </p:sp>
      <p:sp>
        <p:nvSpPr>
          <p:cNvPr id="19" name="TextBox 18"/>
          <p:cNvSpPr txBox="1"/>
          <p:nvPr/>
        </p:nvSpPr>
        <p:spPr>
          <a:xfrm rot="18392699">
            <a:off x="7967801" y="4049355"/>
            <a:ext cx="1030309" cy="400110"/>
          </a:xfrm>
          <a:prstGeom prst="rect">
            <a:avLst/>
          </a:prstGeom>
          <a:noFill/>
        </p:spPr>
        <p:txBody>
          <a:bodyPr wrap="square" rtlCol="0">
            <a:spAutoFit/>
          </a:bodyPr>
          <a:lstStyle/>
          <a:p>
            <a:pPr algn="r"/>
            <a:r>
              <a:rPr lang="en-US" sz="2000" dirty="0"/>
              <a:t>August</a:t>
            </a:r>
          </a:p>
        </p:txBody>
      </p:sp>
      <p:sp>
        <p:nvSpPr>
          <p:cNvPr id="20" name="TextBox 19"/>
          <p:cNvSpPr txBox="1"/>
          <p:nvPr/>
        </p:nvSpPr>
        <p:spPr>
          <a:xfrm rot="18392699">
            <a:off x="8602892" y="4192360"/>
            <a:ext cx="1386312" cy="400110"/>
          </a:xfrm>
          <a:prstGeom prst="rect">
            <a:avLst/>
          </a:prstGeom>
          <a:noFill/>
        </p:spPr>
        <p:txBody>
          <a:bodyPr wrap="square" rtlCol="0">
            <a:spAutoFit/>
          </a:bodyPr>
          <a:lstStyle/>
          <a:p>
            <a:pPr algn="r"/>
            <a:r>
              <a:rPr lang="en-US" sz="2000" dirty="0"/>
              <a:t>September</a:t>
            </a:r>
          </a:p>
        </p:txBody>
      </p:sp>
      <p:sp>
        <p:nvSpPr>
          <p:cNvPr id="22" name="TextBox 21"/>
          <p:cNvSpPr txBox="1"/>
          <p:nvPr/>
        </p:nvSpPr>
        <p:spPr>
          <a:xfrm>
            <a:off x="7835179" y="4936927"/>
            <a:ext cx="1403266" cy="954107"/>
          </a:xfrm>
          <a:prstGeom prst="rect">
            <a:avLst/>
          </a:prstGeom>
          <a:noFill/>
        </p:spPr>
        <p:txBody>
          <a:bodyPr wrap="square" rtlCol="0">
            <a:spAutoFit/>
          </a:bodyPr>
          <a:lstStyle/>
          <a:p>
            <a:r>
              <a:rPr lang="en-US" sz="2800" dirty="0"/>
              <a:t>The Future</a:t>
            </a:r>
          </a:p>
        </p:txBody>
      </p:sp>
      <p:sp>
        <p:nvSpPr>
          <p:cNvPr id="23" name="TextBox 22"/>
          <p:cNvSpPr txBox="1"/>
          <p:nvPr/>
        </p:nvSpPr>
        <p:spPr>
          <a:xfrm>
            <a:off x="4245276" y="4810834"/>
            <a:ext cx="1056067" cy="954107"/>
          </a:xfrm>
          <a:prstGeom prst="rect">
            <a:avLst/>
          </a:prstGeom>
          <a:noFill/>
        </p:spPr>
        <p:txBody>
          <a:bodyPr wrap="square" rtlCol="0">
            <a:spAutoFit/>
          </a:bodyPr>
          <a:lstStyle/>
          <a:p>
            <a:r>
              <a:rPr lang="en-US" sz="2800" dirty="0"/>
              <a:t>The Past</a:t>
            </a:r>
          </a:p>
        </p:txBody>
      </p:sp>
      <p:sp>
        <p:nvSpPr>
          <p:cNvPr id="24" name="Right Brace 23"/>
          <p:cNvSpPr/>
          <p:nvPr/>
        </p:nvSpPr>
        <p:spPr>
          <a:xfrm rot="16200000">
            <a:off x="2992192" y="1160993"/>
            <a:ext cx="540913" cy="270456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5731030" y="1148116"/>
            <a:ext cx="540913" cy="2730321"/>
          </a:xfrm>
          <a:prstGeom prst="rightBrace">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16200000">
            <a:off x="8452127" y="1156217"/>
            <a:ext cx="540913" cy="2730321"/>
          </a:xfrm>
          <a:prstGeom prst="rightBrace">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2013396" y="310841"/>
            <a:ext cx="2524260" cy="1569660"/>
          </a:xfrm>
          <a:prstGeom prst="rect">
            <a:avLst/>
          </a:prstGeom>
          <a:noFill/>
        </p:spPr>
        <p:txBody>
          <a:bodyPr wrap="square" rtlCol="0">
            <a:spAutoFit/>
          </a:bodyPr>
          <a:lstStyle/>
          <a:p>
            <a:pPr algn="ctr"/>
            <a:r>
              <a:rPr lang="en-US" sz="2400" dirty="0"/>
              <a:t>1. Model Baseline using historically known truths (train)</a:t>
            </a:r>
          </a:p>
        </p:txBody>
      </p:sp>
      <p:sp>
        <p:nvSpPr>
          <p:cNvPr id="28" name="TextBox 27"/>
          <p:cNvSpPr txBox="1"/>
          <p:nvPr/>
        </p:nvSpPr>
        <p:spPr>
          <a:xfrm>
            <a:off x="4803750" y="308582"/>
            <a:ext cx="2553672" cy="1569660"/>
          </a:xfrm>
          <a:prstGeom prst="rect">
            <a:avLst/>
          </a:prstGeom>
          <a:noFill/>
        </p:spPr>
        <p:txBody>
          <a:bodyPr wrap="square" rtlCol="0">
            <a:spAutoFit/>
          </a:bodyPr>
          <a:lstStyle/>
          <a:p>
            <a:pPr algn="ctr"/>
            <a:r>
              <a:rPr lang="en-US" sz="2400" dirty="0"/>
              <a:t>2. Test Model against historically known truths</a:t>
            </a:r>
          </a:p>
          <a:p>
            <a:pPr algn="ctr"/>
            <a:r>
              <a:rPr lang="en-US" sz="2400" dirty="0"/>
              <a:t>(test)</a:t>
            </a:r>
          </a:p>
        </p:txBody>
      </p:sp>
      <p:sp>
        <p:nvSpPr>
          <p:cNvPr id="29" name="TextBox 28"/>
          <p:cNvSpPr txBox="1"/>
          <p:nvPr/>
        </p:nvSpPr>
        <p:spPr>
          <a:xfrm>
            <a:off x="7479799" y="810860"/>
            <a:ext cx="2395470" cy="461665"/>
          </a:xfrm>
          <a:prstGeom prst="rect">
            <a:avLst/>
          </a:prstGeom>
          <a:noFill/>
        </p:spPr>
        <p:txBody>
          <a:bodyPr wrap="square" rtlCol="0">
            <a:spAutoFit/>
          </a:bodyPr>
          <a:lstStyle/>
          <a:p>
            <a:pPr algn="ctr"/>
            <a:r>
              <a:rPr lang="en-US" sz="2400" dirty="0"/>
              <a:t>3. Forecast</a:t>
            </a:r>
          </a:p>
        </p:txBody>
      </p:sp>
      <p:cxnSp>
        <p:nvCxnSpPr>
          <p:cNvPr id="32" name="Straight Connector 31"/>
          <p:cNvCxnSpPr/>
          <p:nvPr/>
        </p:nvCxnSpPr>
        <p:spPr>
          <a:xfrm flipV="1">
            <a:off x="7084384" y="4810834"/>
            <a:ext cx="0" cy="1080201"/>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4BF89E-129C-4762-B4AA-54A40FA42C8C}"/>
              </a:ext>
            </a:extLst>
          </p:cNvPr>
          <p:cNvSpPr txBox="1"/>
          <p:nvPr/>
        </p:nvSpPr>
        <p:spPr>
          <a:xfrm>
            <a:off x="877824" y="6112241"/>
            <a:ext cx="10885352" cy="584775"/>
          </a:xfrm>
          <a:prstGeom prst="rect">
            <a:avLst/>
          </a:prstGeom>
          <a:noFill/>
        </p:spPr>
        <p:txBody>
          <a:bodyPr wrap="none" rtlCol="0">
            <a:spAutoFit/>
          </a:bodyPr>
          <a:lstStyle/>
          <a:p>
            <a:r>
              <a:rPr lang="en-US" sz="3200" dirty="0"/>
              <a:t>Back-testing: Using the data you have, predict something known</a:t>
            </a:r>
          </a:p>
        </p:txBody>
      </p:sp>
    </p:spTree>
    <p:extLst>
      <p:ext uri="{BB962C8B-B14F-4D97-AF65-F5344CB8AC3E}">
        <p14:creationId xmlns:p14="http://schemas.microsoft.com/office/powerpoint/2010/main" val="41250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080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E935F0-4F89-4345-AF90-A8BDA22D2C92}"/>
              </a:ext>
            </a:extLst>
          </p:cNvPr>
          <p:cNvSpPr>
            <a:spLocks noGrp="1"/>
          </p:cNvSpPr>
          <p:nvPr>
            <p:ph type="title"/>
          </p:nvPr>
        </p:nvSpPr>
        <p:spPr/>
        <p:txBody>
          <a:bodyPr/>
          <a:lstStyle/>
          <a:p>
            <a:r>
              <a:rPr lang="en-US" dirty="0"/>
              <a:t>Simple Regression Line Forecasting</a:t>
            </a:r>
          </a:p>
        </p:txBody>
      </p:sp>
      <p:sp>
        <p:nvSpPr>
          <p:cNvPr id="4" name="Content Placeholder 3">
            <a:extLst>
              <a:ext uri="{FF2B5EF4-FFF2-40B4-BE49-F238E27FC236}">
                <a16:creationId xmlns:a16="http://schemas.microsoft.com/office/drawing/2014/main" id="{6866DEC6-693C-4F90-B8EE-577AC3A76058}"/>
              </a:ext>
            </a:extLst>
          </p:cNvPr>
          <p:cNvSpPr>
            <a:spLocks noGrp="1"/>
          </p:cNvSpPr>
          <p:nvPr>
            <p:ph idx="1"/>
          </p:nvPr>
        </p:nvSpPr>
        <p:spPr/>
        <p:txBody>
          <a:bodyPr>
            <a:normAutofit/>
          </a:bodyPr>
          <a:lstStyle/>
          <a:p>
            <a:r>
              <a:rPr lang="en-US" dirty="0"/>
              <a:t>Use the most recent 5-11 samples</a:t>
            </a:r>
          </a:p>
          <a:p>
            <a:pPr lvl="1"/>
            <a:r>
              <a:rPr lang="en-US" dirty="0"/>
              <a:t>Less than that, too little data to make sense</a:t>
            </a:r>
          </a:p>
          <a:p>
            <a:pPr lvl="1"/>
            <a:r>
              <a:rPr lang="en-US" dirty="0"/>
              <a:t>More than that, too exposed to context changes</a:t>
            </a:r>
            <a:br>
              <a:rPr lang="en-US" dirty="0"/>
            </a:br>
            <a:endParaRPr lang="en-US" dirty="0"/>
          </a:p>
          <a:p>
            <a:r>
              <a:rPr lang="en-US" dirty="0"/>
              <a:t>Test backwards, before forecasting forward</a:t>
            </a:r>
          </a:p>
          <a:p>
            <a:pPr lvl="1"/>
            <a:r>
              <a:rPr lang="en-US" dirty="0"/>
              <a:t>Remove recent 1/3 data and see if first 2/3 would have predicted it </a:t>
            </a:r>
            <a:br>
              <a:rPr lang="en-US" dirty="0"/>
            </a:br>
            <a:endParaRPr lang="en-US" dirty="0"/>
          </a:p>
          <a:p>
            <a:r>
              <a:rPr lang="en-US" dirty="0"/>
              <a:t>Understand the limitations in your context</a:t>
            </a:r>
          </a:p>
          <a:p>
            <a:pPr lvl="1"/>
            <a:r>
              <a:rPr lang="en-US" dirty="0"/>
              <a:t>Organizational disruption &gt; local variability in many cases</a:t>
            </a:r>
          </a:p>
          <a:p>
            <a:pPr lvl="1"/>
            <a:r>
              <a:rPr lang="en-US" dirty="0"/>
              <a:t>It is the simplest model that MAY work</a:t>
            </a:r>
          </a:p>
          <a:p>
            <a:pPr marL="0" indent="0">
              <a:buNone/>
            </a:pPr>
            <a:endParaRPr lang="en-US" dirty="0"/>
          </a:p>
        </p:txBody>
      </p:sp>
      <p:sp>
        <p:nvSpPr>
          <p:cNvPr id="2" name="Footer Placeholder 1">
            <a:extLst>
              <a:ext uri="{FF2B5EF4-FFF2-40B4-BE49-F238E27FC236}">
                <a16:creationId xmlns:a16="http://schemas.microsoft.com/office/drawing/2014/main" id="{2D5EA8E5-4C6F-4E5F-AF99-B1C4EE7CEE11}"/>
              </a:ext>
            </a:extLst>
          </p:cNvPr>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19955977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196</a:t>
            </a:fld>
            <a:endParaRPr lang="en-US" dirty="0"/>
          </a:p>
        </p:txBody>
      </p:sp>
      <p:sp>
        <p:nvSpPr>
          <p:cNvPr id="16" name="TextBox 15"/>
          <p:cNvSpPr txBox="1"/>
          <p:nvPr/>
        </p:nvSpPr>
        <p:spPr>
          <a:xfrm rot="16200000">
            <a:off x="1222579" y="666643"/>
            <a:ext cx="1415772" cy="461665"/>
          </a:xfrm>
          <a:prstGeom prst="rect">
            <a:avLst/>
          </a:prstGeom>
          <a:noFill/>
        </p:spPr>
        <p:txBody>
          <a:bodyPr wrap="none" rtlCol="0">
            <a:spAutoFit/>
          </a:bodyPr>
          <a:lstStyle/>
          <a:p>
            <a:r>
              <a:rPr lang="en-US" sz="2400" b="1" dirty="0"/>
              <a:t>Shape = 2</a:t>
            </a:r>
          </a:p>
        </p:txBody>
      </p:sp>
      <p:sp>
        <p:nvSpPr>
          <p:cNvPr id="17" name="TextBox 16"/>
          <p:cNvSpPr txBox="1"/>
          <p:nvPr/>
        </p:nvSpPr>
        <p:spPr>
          <a:xfrm>
            <a:off x="8629373" y="5240741"/>
            <a:ext cx="1481816" cy="830997"/>
          </a:xfrm>
          <a:prstGeom prst="rect">
            <a:avLst/>
          </a:prstGeom>
          <a:noFill/>
        </p:spPr>
        <p:txBody>
          <a:bodyPr wrap="none" rtlCol="0">
            <a:spAutoFit/>
          </a:bodyPr>
          <a:lstStyle/>
          <a:p>
            <a:r>
              <a:rPr lang="en-US" sz="2400" b="1" dirty="0"/>
              <a:t>Scale = 30</a:t>
            </a:r>
          </a:p>
          <a:p>
            <a:r>
              <a:rPr lang="en-US" sz="2400" b="1" dirty="0"/>
              <a:t>~ 1 month</a:t>
            </a:r>
          </a:p>
        </p:txBody>
      </p:sp>
      <p:sp>
        <p:nvSpPr>
          <p:cNvPr id="19" name="TextBox 18"/>
          <p:cNvSpPr txBox="1"/>
          <p:nvPr/>
        </p:nvSpPr>
        <p:spPr>
          <a:xfrm>
            <a:off x="5598685" y="5236055"/>
            <a:ext cx="2128596" cy="830997"/>
          </a:xfrm>
          <a:prstGeom prst="rect">
            <a:avLst/>
          </a:prstGeom>
          <a:noFill/>
        </p:spPr>
        <p:txBody>
          <a:bodyPr wrap="none" rtlCol="0">
            <a:spAutoFit/>
          </a:bodyPr>
          <a:lstStyle/>
          <a:p>
            <a:r>
              <a:rPr lang="en-US" sz="2400" b="1" dirty="0"/>
              <a:t>Scale = 15</a:t>
            </a:r>
          </a:p>
          <a:p>
            <a:r>
              <a:rPr lang="en-US" sz="2400" b="1" dirty="0"/>
              <a:t>~ 2 week sprint</a:t>
            </a:r>
          </a:p>
        </p:txBody>
      </p:sp>
      <p:sp>
        <p:nvSpPr>
          <p:cNvPr id="20" name="TextBox 19"/>
          <p:cNvSpPr txBox="1"/>
          <p:nvPr/>
        </p:nvSpPr>
        <p:spPr>
          <a:xfrm>
            <a:off x="2995552" y="5236055"/>
            <a:ext cx="1317155" cy="830997"/>
          </a:xfrm>
          <a:prstGeom prst="rect">
            <a:avLst/>
          </a:prstGeom>
          <a:noFill/>
        </p:spPr>
        <p:txBody>
          <a:bodyPr wrap="none" rtlCol="0">
            <a:spAutoFit/>
          </a:bodyPr>
          <a:lstStyle/>
          <a:p>
            <a:r>
              <a:rPr lang="en-US" sz="2400" b="1" dirty="0"/>
              <a:t>Scale = 5</a:t>
            </a:r>
          </a:p>
          <a:p>
            <a:r>
              <a:rPr lang="en-US" sz="2400" b="1" dirty="0"/>
              <a:t>&lt; 1 week</a:t>
            </a:r>
          </a:p>
        </p:txBody>
      </p:sp>
      <p:sp>
        <p:nvSpPr>
          <p:cNvPr id="21" name="TextBox 20"/>
          <p:cNvSpPr txBox="1"/>
          <p:nvPr/>
        </p:nvSpPr>
        <p:spPr>
          <a:xfrm rot="16200000">
            <a:off x="1103959" y="2449354"/>
            <a:ext cx="1653017" cy="461665"/>
          </a:xfrm>
          <a:prstGeom prst="rect">
            <a:avLst/>
          </a:prstGeom>
          <a:noFill/>
        </p:spPr>
        <p:txBody>
          <a:bodyPr wrap="none" rtlCol="0">
            <a:spAutoFit/>
          </a:bodyPr>
          <a:lstStyle/>
          <a:p>
            <a:r>
              <a:rPr lang="en-US" sz="2400" b="1" dirty="0"/>
              <a:t>Shape = 1.5</a:t>
            </a:r>
          </a:p>
        </p:txBody>
      </p:sp>
      <p:sp>
        <p:nvSpPr>
          <p:cNvPr id="22" name="TextBox 21"/>
          <p:cNvSpPr txBox="1"/>
          <p:nvPr/>
        </p:nvSpPr>
        <p:spPr>
          <a:xfrm rot="16200000">
            <a:off x="1222579" y="4204118"/>
            <a:ext cx="1415772" cy="461665"/>
          </a:xfrm>
          <a:prstGeom prst="rect">
            <a:avLst/>
          </a:prstGeom>
          <a:noFill/>
        </p:spPr>
        <p:txBody>
          <a:bodyPr wrap="none" rtlCol="0">
            <a:spAutoFit/>
          </a:bodyPr>
          <a:lstStyle/>
          <a:p>
            <a:r>
              <a:rPr lang="en-US" sz="2400" b="1" dirty="0"/>
              <a:t>Shape = 1</a:t>
            </a:r>
          </a:p>
        </p:txBody>
      </p:sp>
      <p:pic>
        <p:nvPicPr>
          <p:cNvPr id="25" name="Picture 2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006" y="247202"/>
            <a:ext cx="2405168" cy="1215078"/>
          </a:xfrm>
          <a:prstGeom prst="rect">
            <a:avLst/>
          </a:prstGeom>
        </p:spPr>
      </p:pic>
      <p:pic>
        <p:nvPicPr>
          <p:cNvPr id="29" name="Picture 2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4006" y="2083711"/>
            <a:ext cx="2450394" cy="1233163"/>
          </a:xfrm>
          <a:prstGeom prst="rect">
            <a:avLst/>
          </a:prstGeom>
        </p:spPr>
      </p:pic>
      <p:pic>
        <p:nvPicPr>
          <p:cNvPr id="34" name="Picture 3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006" y="3839980"/>
            <a:ext cx="2374191" cy="1205547"/>
          </a:xfrm>
          <a:prstGeom prst="rect">
            <a:avLst/>
          </a:prstGeom>
        </p:spPr>
      </p:pic>
      <p:grpSp>
        <p:nvGrpSpPr>
          <p:cNvPr id="4" name="Grupa 52"/>
          <p:cNvGrpSpPr/>
          <p:nvPr/>
        </p:nvGrpSpPr>
        <p:grpSpPr>
          <a:xfrm>
            <a:off x="2971800" y="495508"/>
            <a:ext cx="6324600" cy="4838499"/>
            <a:chOff x="4761804" y="3404503"/>
            <a:chExt cx="3120854" cy="3096344"/>
          </a:xfrm>
        </p:grpSpPr>
        <p:grpSp>
          <p:nvGrpSpPr>
            <p:cNvPr id="5" name="Grupa 45"/>
            <p:cNvGrpSpPr/>
            <p:nvPr/>
          </p:nvGrpSpPr>
          <p:grpSpPr>
            <a:xfrm>
              <a:off x="4761804" y="4233467"/>
              <a:ext cx="3120854" cy="1193565"/>
              <a:chOff x="4761804" y="4257692"/>
              <a:chExt cx="3120854" cy="1193565"/>
            </a:xfrm>
          </p:grpSpPr>
          <p:sp>
            <p:nvSpPr>
              <p:cNvPr id="1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upa 46"/>
            <p:cNvGrpSpPr/>
            <p:nvPr/>
          </p:nvGrpSpPr>
          <p:grpSpPr>
            <a:xfrm rot="5400000">
              <a:off x="4869658" y="4202257"/>
              <a:ext cx="3096344" cy="1500835"/>
              <a:chOff x="4786314" y="4118628"/>
              <a:chExt cx="3096344" cy="1500835"/>
            </a:xfrm>
          </p:grpSpPr>
          <p:sp>
            <p:nvSpPr>
              <p:cNvPr id="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23" name="Picture 2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846" y="247203"/>
            <a:ext cx="2499554" cy="1226077"/>
          </a:xfrm>
          <a:prstGeom prst="rect">
            <a:avLst/>
          </a:prstGeom>
        </p:spPr>
      </p:pic>
      <p:pic>
        <p:nvPicPr>
          <p:cNvPr id="24" name="Picture 23"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0090" y="247203"/>
            <a:ext cx="2431030" cy="1220269"/>
          </a:xfrm>
          <a:prstGeom prst="rect">
            <a:avLst/>
          </a:prstGeom>
        </p:spPr>
      </p:pic>
      <p:pic>
        <p:nvPicPr>
          <p:cNvPr id="30" name="Picture 2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090" y="2077820"/>
            <a:ext cx="2431030" cy="1204731"/>
          </a:xfrm>
          <a:prstGeom prst="rect">
            <a:avLst/>
          </a:prstGeom>
        </p:spPr>
      </p:pic>
      <p:pic>
        <p:nvPicPr>
          <p:cNvPr id="31" name="Picture 3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846" y="2076269"/>
            <a:ext cx="2499554" cy="1210575"/>
          </a:xfrm>
          <a:prstGeom prst="rect">
            <a:avLst/>
          </a:prstGeom>
        </p:spPr>
      </p:pic>
      <p:pic>
        <p:nvPicPr>
          <p:cNvPr id="32" name="Picture 3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9846" y="3805231"/>
            <a:ext cx="2499554" cy="1221373"/>
          </a:xfrm>
          <a:prstGeom prst="rect">
            <a:avLst/>
          </a:prstGeom>
        </p:spPr>
      </p:pic>
      <p:pic>
        <p:nvPicPr>
          <p:cNvPr id="33" name="Picture 3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0090" y="3843295"/>
            <a:ext cx="2433711" cy="1183308"/>
          </a:xfrm>
          <a:prstGeom prst="rect">
            <a:avLst/>
          </a:prstGeom>
        </p:spPr>
      </p:pic>
      <p:sp>
        <p:nvSpPr>
          <p:cNvPr id="35" name="Rounded Rectangle 34"/>
          <p:cNvSpPr/>
          <p:nvPr/>
        </p:nvSpPr>
        <p:spPr>
          <a:xfrm>
            <a:off x="4953002"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140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431514" y="6029980"/>
            <a:ext cx="5448415" cy="523220"/>
          </a:xfrm>
          <a:prstGeom prst="rect">
            <a:avLst/>
          </a:prstGeom>
          <a:noFill/>
        </p:spPr>
        <p:txBody>
          <a:bodyPr wrap="none" rtlCol="0">
            <a:spAutoFit/>
          </a:bodyPr>
          <a:lstStyle/>
          <a:p>
            <a:r>
              <a:rPr lang="en-US" sz="2800" b="1" dirty="0"/>
              <a:t>Work Item Cycle Time or Lead Time</a:t>
            </a:r>
          </a:p>
        </p:txBody>
      </p:sp>
      <p:sp>
        <p:nvSpPr>
          <p:cNvPr id="40" name="Right Arrow 39"/>
          <p:cNvSpPr/>
          <p:nvPr/>
        </p:nvSpPr>
        <p:spPr>
          <a:xfrm>
            <a:off x="3105030" y="3463503"/>
            <a:ext cx="632460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Batch Size / Iteration Length</a:t>
            </a:r>
            <a:endParaRPr lang="en-US" b="1" dirty="0"/>
          </a:p>
        </p:txBody>
      </p:sp>
      <p:sp>
        <p:nvSpPr>
          <p:cNvPr id="41" name="Right Arrow 40"/>
          <p:cNvSpPr/>
          <p:nvPr/>
        </p:nvSpPr>
        <p:spPr>
          <a:xfrm rot="16200000">
            <a:off x="999768" y="1571278"/>
            <a:ext cx="464095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t>Process \ External Factors</a:t>
            </a:r>
            <a:endParaRPr lang="en-US" sz="1400" b="1" dirty="0"/>
          </a:p>
        </p:txBody>
      </p:sp>
    </p:spTree>
    <p:extLst>
      <p:ext uri="{BB962C8B-B14F-4D97-AF65-F5344CB8AC3E}">
        <p14:creationId xmlns:p14="http://schemas.microsoft.com/office/powerpoint/2010/main" val="1414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a:t>Lean, Few dependencies</a:t>
            </a:r>
          </a:p>
        </p:txBody>
      </p:sp>
      <p:sp>
        <p:nvSpPr>
          <p:cNvPr id="6" name="Content Placeholder 5"/>
          <p:cNvSpPr>
            <a:spLocks noGrp="1"/>
          </p:cNvSpPr>
          <p:nvPr>
            <p:ph sz="half" idx="2"/>
          </p:nvPr>
        </p:nvSpPr>
        <p:spPr/>
        <p:txBody>
          <a:bodyPr>
            <a:normAutofit fontScale="92500" lnSpcReduction="10000"/>
          </a:bodyPr>
          <a:lstStyle/>
          <a:p>
            <a:r>
              <a:rPr lang="en-US" dirty="0"/>
              <a:t>Higher work item count</a:t>
            </a:r>
          </a:p>
          <a:p>
            <a:r>
              <a:rPr lang="en-US" dirty="0"/>
              <a:t>More granular work items</a:t>
            </a:r>
          </a:p>
          <a:p>
            <a:r>
              <a:rPr lang="en-US" dirty="0"/>
              <a:t>Lower WIP</a:t>
            </a:r>
          </a:p>
          <a:p>
            <a:r>
              <a:rPr lang="en-US" dirty="0"/>
              <a:t>Team Self Sufficient</a:t>
            </a:r>
          </a:p>
          <a:p>
            <a:r>
              <a:rPr lang="en-US" dirty="0"/>
              <a:t>Internal Impediments</a:t>
            </a:r>
          </a:p>
          <a:p>
            <a:endParaRPr lang="en-US" dirty="0"/>
          </a:p>
          <a:p>
            <a:r>
              <a:rPr lang="en-US" dirty="0"/>
              <a:t>Do: Automation</a:t>
            </a:r>
          </a:p>
          <a:p>
            <a:r>
              <a:rPr lang="en-US" dirty="0"/>
              <a:t>Do: Task Efficiency</a:t>
            </a:r>
          </a:p>
          <a:p>
            <a:endParaRPr lang="en-US" dirty="0"/>
          </a:p>
          <a:p>
            <a:endParaRPr lang="en-US" dirty="0"/>
          </a:p>
        </p:txBody>
      </p:sp>
      <p:sp>
        <p:nvSpPr>
          <p:cNvPr id="7" name="Text Placeholder 6"/>
          <p:cNvSpPr>
            <a:spLocks noGrp="1"/>
          </p:cNvSpPr>
          <p:nvPr>
            <p:ph type="body" sz="quarter" idx="3"/>
          </p:nvPr>
        </p:nvSpPr>
        <p:spPr/>
        <p:txBody>
          <a:bodyPr>
            <a:normAutofit/>
          </a:bodyPr>
          <a:lstStyle/>
          <a:p>
            <a:r>
              <a:rPr lang="en-US" dirty="0"/>
              <a:t>Sprint, Many dependencies</a:t>
            </a:r>
          </a:p>
        </p:txBody>
      </p:sp>
      <p:sp>
        <p:nvSpPr>
          <p:cNvPr id="8" name="Content Placeholder 7"/>
          <p:cNvSpPr>
            <a:spLocks noGrp="1"/>
          </p:cNvSpPr>
          <p:nvPr>
            <p:ph sz="quarter" idx="4"/>
          </p:nvPr>
        </p:nvSpPr>
        <p:spPr/>
        <p:txBody>
          <a:bodyPr>
            <a:normAutofit fontScale="92500" lnSpcReduction="10000"/>
          </a:bodyPr>
          <a:lstStyle/>
          <a:p>
            <a:r>
              <a:rPr lang="en-US" dirty="0"/>
              <a:t>Lower work item count</a:t>
            </a:r>
          </a:p>
          <a:p>
            <a:r>
              <a:rPr lang="en-US" dirty="0"/>
              <a:t>Chunkier work items</a:t>
            </a:r>
          </a:p>
          <a:p>
            <a:r>
              <a:rPr lang="en-US" dirty="0"/>
              <a:t>Higher WIP</a:t>
            </a:r>
          </a:p>
          <a:p>
            <a:r>
              <a:rPr lang="en-US" dirty="0"/>
              <a:t>External Dependencies</a:t>
            </a:r>
          </a:p>
          <a:p>
            <a:r>
              <a:rPr lang="en-US" dirty="0"/>
              <a:t>External Impediments</a:t>
            </a:r>
          </a:p>
          <a:p>
            <a:endParaRPr lang="en-US" dirty="0"/>
          </a:p>
          <a:p>
            <a:r>
              <a:rPr lang="en-US" dirty="0"/>
              <a:t>Do: Collapse Teams</a:t>
            </a:r>
          </a:p>
          <a:p>
            <a:r>
              <a:rPr lang="en-US" dirty="0"/>
              <a:t>Do: Impediment analysis</a:t>
            </a:r>
          </a:p>
          <a:p>
            <a:endParaRPr lang="en-US" dirty="0"/>
          </a:p>
          <a:p>
            <a:endParaRPr lang="en-US" dirty="0"/>
          </a:p>
        </p:txBody>
      </p:sp>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197</a:t>
            </a:fld>
            <a:endParaRPr lang="en-US" dirty="0"/>
          </a:p>
        </p:txBody>
      </p:sp>
      <p:grpSp>
        <p:nvGrpSpPr>
          <p:cNvPr id="34" name="Group 33"/>
          <p:cNvGrpSpPr/>
          <p:nvPr/>
        </p:nvGrpSpPr>
        <p:grpSpPr>
          <a:xfrm>
            <a:off x="2688373" y="368261"/>
            <a:ext cx="1924488" cy="1179553"/>
            <a:chOff x="616080" y="247202"/>
            <a:chExt cx="8299320" cy="5086804"/>
          </a:xfrm>
        </p:grpSpPr>
        <p:pic>
          <p:nvPicPr>
            <p:cNvPr id="35" name="Picture 3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36" name="Picture 3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37" name="Picture 3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38" name="Grupa 52"/>
            <p:cNvGrpSpPr/>
            <p:nvPr/>
          </p:nvGrpSpPr>
          <p:grpSpPr>
            <a:xfrm>
              <a:off x="1447800" y="495507"/>
              <a:ext cx="6324600" cy="4838499"/>
              <a:chOff x="4761804" y="3404503"/>
              <a:chExt cx="3120854" cy="3096344"/>
            </a:xfrm>
          </p:grpSpPr>
          <p:grpSp>
            <p:nvGrpSpPr>
              <p:cNvPr id="47" name="Grupa 45"/>
              <p:cNvGrpSpPr/>
              <p:nvPr/>
            </p:nvGrpSpPr>
            <p:grpSpPr>
              <a:xfrm>
                <a:off x="4761804" y="4233467"/>
                <a:ext cx="3120854" cy="1193565"/>
                <a:chOff x="4761804" y="4257692"/>
                <a:chExt cx="3120854" cy="1193565"/>
              </a:xfrm>
            </p:grpSpPr>
            <p:sp>
              <p:nvSpPr>
                <p:cNvPr id="5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upa 46"/>
              <p:cNvGrpSpPr/>
              <p:nvPr/>
            </p:nvGrpSpPr>
            <p:grpSpPr>
              <a:xfrm rot="5400000">
                <a:off x="4869658" y="4202257"/>
                <a:ext cx="3096344" cy="1500835"/>
                <a:chOff x="4786314" y="4118628"/>
                <a:chExt cx="3096344" cy="1500835"/>
              </a:xfrm>
            </p:grpSpPr>
            <p:sp>
              <p:nvSpPr>
                <p:cNvPr id="4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39" name="Picture 3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40" name="Picture 39"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41" name="Picture 4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42" name="Picture 41"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43" name="Picture 42"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44" name="Picture 43"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46" name="Rounded Rectangle 45"/>
            <p:cNvSpPr/>
            <p:nvPr/>
          </p:nvSpPr>
          <p:spPr>
            <a:xfrm>
              <a:off x="616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270055" y="304800"/>
            <a:ext cx="1928772" cy="1219206"/>
            <a:chOff x="750005" y="76200"/>
            <a:chExt cx="8317795" cy="5257806"/>
          </a:xfrm>
        </p:grpSpPr>
        <p:pic>
          <p:nvPicPr>
            <p:cNvPr id="54" name="Picture 5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55" name="Picture 5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56" name="Picture 5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57" name="Grupa 52"/>
            <p:cNvGrpSpPr/>
            <p:nvPr/>
          </p:nvGrpSpPr>
          <p:grpSpPr>
            <a:xfrm>
              <a:off x="1447800" y="495507"/>
              <a:ext cx="6324600" cy="4838499"/>
              <a:chOff x="4761804" y="3404503"/>
              <a:chExt cx="3120854" cy="3096344"/>
            </a:xfrm>
          </p:grpSpPr>
          <p:grpSp>
            <p:nvGrpSpPr>
              <p:cNvPr id="66" name="Grupa 45"/>
              <p:cNvGrpSpPr/>
              <p:nvPr/>
            </p:nvGrpSpPr>
            <p:grpSpPr>
              <a:xfrm>
                <a:off x="4761804" y="4233467"/>
                <a:ext cx="3120854" cy="1193565"/>
                <a:chOff x="4761804" y="4257692"/>
                <a:chExt cx="3120854" cy="1193565"/>
              </a:xfrm>
            </p:grpSpPr>
            <p:sp>
              <p:nvSpPr>
                <p:cNvPr id="70"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upa 46"/>
              <p:cNvGrpSpPr/>
              <p:nvPr/>
            </p:nvGrpSpPr>
            <p:grpSpPr>
              <a:xfrm rot="5400000">
                <a:off x="4869658" y="4202257"/>
                <a:ext cx="3096344" cy="1500835"/>
                <a:chOff x="4786314" y="4118628"/>
                <a:chExt cx="3096344" cy="1500835"/>
              </a:xfrm>
            </p:grpSpPr>
            <p:sp>
              <p:nvSpPr>
                <p:cNvPr id="68"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58" name="Picture 5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59" name="Picture 58"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60" name="Picture 5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61" name="Picture 6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62" name="Picture 6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63" name="Picture 6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64" name="Rounded Rectangle 63"/>
            <p:cNvSpPr/>
            <p:nvPr/>
          </p:nvSpPr>
          <p:spPr>
            <a:xfrm>
              <a:off x="3429001"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8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83645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683705192"/>
              </p:ext>
            </p:extLst>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326219" y="718337"/>
            <a:ext cx="4764189" cy="461665"/>
          </a:xfrm>
          <a:prstGeom prst="rect">
            <a:avLst/>
          </a:prstGeom>
          <a:noFill/>
        </p:spPr>
        <p:txBody>
          <a:bodyPr wrap="none" rtlCol="0">
            <a:spAutoFit/>
          </a:bodyPr>
          <a:lstStyle/>
          <a:p>
            <a:r>
              <a:rPr lang="en-US" sz="2400" dirty="0"/>
              <a:t>Throughput per week for 100 teams</a:t>
            </a:r>
          </a:p>
        </p:txBody>
      </p:sp>
    </p:spTree>
    <p:extLst>
      <p:ext uri="{BB962C8B-B14F-4D97-AF65-F5344CB8AC3E}">
        <p14:creationId xmlns:p14="http://schemas.microsoft.com/office/powerpoint/2010/main" val="59203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9085-5A30-415E-967D-38CF6541DD8F}"/>
              </a:ext>
            </a:extLst>
          </p:cNvPr>
          <p:cNvSpPr>
            <a:spLocks noGrp="1"/>
          </p:cNvSpPr>
          <p:nvPr>
            <p:ph type="title"/>
          </p:nvPr>
        </p:nvSpPr>
        <p:spPr/>
        <p:txBody>
          <a:bodyPr>
            <a:normAutofit/>
          </a:bodyPr>
          <a:lstStyle/>
          <a:p>
            <a:r>
              <a:rPr lang="en-US" dirty="0"/>
              <a:t>Whilst getting settled - Write on an index card</a:t>
            </a:r>
          </a:p>
        </p:txBody>
      </p:sp>
      <p:sp>
        <p:nvSpPr>
          <p:cNvPr id="3" name="Content Placeholder 2">
            <a:extLst>
              <a:ext uri="{FF2B5EF4-FFF2-40B4-BE49-F238E27FC236}">
                <a16:creationId xmlns:a16="http://schemas.microsoft.com/office/drawing/2014/main" id="{64738DE3-24D1-4FE1-8991-00BBBC0D12DC}"/>
              </a:ext>
            </a:extLst>
          </p:cNvPr>
          <p:cNvSpPr>
            <a:spLocks noGrp="1"/>
          </p:cNvSpPr>
          <p:nvPr>
            <p:ph idx="1"/>
          </p:nvPr>
        </p:nvSpPr>
        <p:spPr/>
        <p:txBody>
          <a:bodyPr/>
          <a:lstStyle/>
          <a:p>
            <a:endParaRPr lang="en-US" dirty="0"/>
          </a:p>
          <a:p>
            <a:pPr marL="0" indent="0" algn="ctr">
              <a:buNone/>
            </a:pPr>
            <a:r>
              <a:rPr lang="en-US" sz="7200" dirty="0"/>
              <a:t>“The one topic you would be disappointed if you didn’t learn today”</a:t>
            </a:r>
          </a:p>
        </p:txBody>
      </p:sp>
    </p:spTree>
    <p:extLst>
      <p:ext uri="{BB962C8B-B14F-4D97-AF65-F5344CB8AC3E}">
        <p14:creationId xmlns:p14="http://schemas.microsoft.com/office/powerpoint/2010/main" val="108132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369D7-AAB4-4023-9C94-62811D26C4BB}"/>
              </a:ext>
            </a:extLst>
          </p:cNvPr>
          <p:cNvPicPr>
            <a:picLocks noChangeAspect="1"/>
          </p:cNvPicPr>
          <p:nvPr/>
        </p:nvPicPr>
        <p:blipFill>
          <a:blip r:embed="rId2"/>
          <a:stretch>
            <a:fillRect/>
          </a:stretch>
        </p:blipFill>
        <p:spPr>
          <a:xfrm>
            <a:off x="226828" y="0"/>
            <a:ext cx="11887200" cy="6825853"/>
          </a:xfrm>
          <a:prstGeom prst="rect">
            <a:avLst/>
          </a:prstGeom>
        </p:spPr>
      </p:pic>
    </p:spTree>
    <p:extLst>
      <p:ext uri="{BB962C8B-B14F-4D97-AF65-F5344CB8AC3E}">
        <p14:creationId xmlns:p14="http://schemas.microsoft.com/office/powerpoint/2010/main" val="155108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462E-139C-4D96-9BA6-6D20D3E6F948}"/>
              </a:ext>
            </a:extLst>
          </p:cNvPr>
          <p:cNvSpPr>
            <a:spLocks noGrp="1"/>
          </p:cNvSpPr>
          <p:nvPr>
            <p:ph type="title"/>
          </p:nvPr>
        </p:nvSpPr>
        <p:spPr/>
        <p:txBody>
          <a:bodyPr/>
          <a:lstStyle/>
          <a:p>
            <a:r>
              <a:rPr lang="en-US" dirty="0"/>
              <a:t>What is Probabilistic Forecasting?</a:t>
            </a:r>
          </a:p>
        </p:txBody>
      </p:sp>
      <p:sp>
        <p:nvSpPr>
          <p:cNvPr id="3" name="Content Placeholder 2">
            <a:extLst>
              <a:ext uri="{FF2B5EF4-FFF2-40B4-BE49-F238E27FC236}">
                <a16:creationId xmlns:a16="http://schemas.microsoft.com/office/drawing/2014/main" id="{51BE9135-9D09-4E47-972E-D2D7CB03A0DE}"/>
              </a:ext>
            </a:extLst>
          </p:cNvPr>
          <p:cNvSpPr>
            <a:spLocks noGrp="1"/>
          </p:cNvSpPr>
          <p:nvPr>
            <p:ph idx="1"/>
          </p:nvPr>
        </p:nvSpPr>
        <p:spPr/>
        <p:txBody>
          <a:bodyPr/>
          <a:lstStyle/>
          <a:p>
            <a:r>
              <a:rPr lang="en-US" dirty="0"/>
              <a:t>Normal math:   </a:t>
            </a:r>
            <a:br>
              <a:rPr lang="en-US" dirty="0"/>
            </a:br>
            <a:r>
              <a:rPr lang="en-US" dirty="0"/>
              <a:t>				1 + 3 = 3</a:t>
            </a:r>
          </a:p>
          <a:p>
            <a:r>
              <a:rPr lang="en-US" dirty="0"/>
              <a:t>Range math: </a:t>
            </a:r>
            <a:br>
              <a:rPr lang="en-US" dirty="0"/>
            </a:br>
            <a:r>
              <a:rPr lang="en-US" dirty="0"/>
              <a:t>	“a number 1 to 6” + “a number 1 to 6” = “a number 2 to 12”</a:t>
            </a:r>
          </a:p>
          <a:p>
            <a:endParaRPr lang="en-US" dirty="0"/>
          </a:p>
          <a:p>
            <a:r>
              <a:rPr lang="en-US" dirty="0"/>
              <a:t>Probabilistic math:</a:t>
            </a:r>
            <a:br>
              <a:rPr lang="en-US" dirty="0"/>
            </a:br>
            <a:br>
              <a:rPr lang="en-US" dirty="0"/>
            </a:br>
            <a:r>
              <a:rPr lang="en-US" dirty="0"/>
              <a:t>		[1,3,2,5,3,7,8] + [2,5,6,2,1,2] = [4,2,6,4,13,10] </a:t>
            </a:r>
          </a:p>
        </p:txBody>
      </p:sp>
      <p:sp>
        <p:nvSpPr>
          <p:cNvPr id="4" name="AutoShape 2" descr="Image result for bell curve image">
            <a:extLst>
              <a:ext uri="{FF2B5EF4-FFF2-40B4-BE49-F238E27FC236}">
                <a16:creationId xmlns:a16="http://schemas.microsoft.com/office/drawing/2014/main" id="{7140A956-21C9-4027-A452-3B0508957F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1E3D32D-5EED-4159-BFB1-B0FDCF49E816}"/>
              </a:ext>
            </a:extLst>
          </p:cNvPr>
          <p:cNvPicPr>
            <a:picLocks noChangeAspect="1"/>
          </p:cNvPicPr>
          <p:nvPr/>
        </p:nvPicPr>
        <p:blipFill>
          <a:blip r:embed="rId2"/>
          <a:stretch>
            <a:fillRect/>
          </a:stretch>
        </p:blipFill>
        <p:spPr>
          <a:xfrm>
            <a:off x="3053002" y="5541899"/>
            <a:ext cx="1367452" cy="731772"/>
          </a:xfrm>
          <a:prstGeom prst="rect">
            <a:avLst/>
          </a:prstGeom>
        </p:spPr>
      </p:pic>
      <p:pic>
        <p:nvPicPr>
          <p:cNvPr id="6" name="Picture 5">
            <a:extLst>
              <a:ext uri="{FF2B5EF4-FFF2-40B4-BE49-F238E27FC236}">
                <a16:creationId xmlns:a16="http://schemas.microsoft.com/office/drawing/2014/main" id="{B65F57E1-9CE6-4880-8E90-FDC2A01EDADF}"/>
              </a:ext>
            </a:extLst>
          </p:cNvPr>
          <p:cNvPicPr>
            <a:picLocks noChangeAspect="1"/>
          </p:cNvPicPr>
          <p:nvPr/>
        </p:nvPicPr>
        <p:blipFill>
          <a:blip r:embed="rId2"/>
          <a:stretch>
            <a:fillRect/>
          </a:stretch>
        </p:blipFill>
        <p:spPr>
          <a:xfrm>
            <a:off x="7211818" y="5416692"/>
            <a:ext cx="3980860" cy="895207"/>
          </a:xfrm>
          <a:prstGeom prst="rect">
            <a:avLst/>
          </a:prstGeom>
        </p:spPr>
      </p:pic>
      <p:pic>
        <p:nvPicPr>
          <p:cNvPr id="7" name="Picture 6">
            <a:extLst>
              <a:ext uri="{FF2B5EF4-FFF2-40B4-BE49-F238E27FC236}">
                <a16:creationId xmlns:a16="http://schemas.microsoft.com/office/drawing/2014/main" id="{9418A2EE-641D-425C-B4D7-A73C8520F88E}"/>
              </a:ext>
            </a:extLst>
          </p:cNvPr>
          <p:cNvPicPr>
            <a:picLocks noChangeAspect="1"/>
          </p:cNvPicPr>
          <p:nvPr/>
        </p:nvPicPr>
        <p:blipFill>
          <a:blip r:embed="rId2"/>
          <a:stretch>
            <a:fillRect/>
          </a:stretch>
        </p:blipFill>
        <p:spPr>
          <a:xfrm>
            <a:off x="5107169" y="5416692"/>
            <a:ext cx="1672861" cy="895207"/>
          </a:xfrm>
          <a:prstGeom prst="rect">
            <a:avLst/>
          </a:prstGeom>
        </p:spPr>
      </p:pic>
    </p:spTree>
    <p:extLst>
      <p:ext uri="{BB962C8B-B14F-4D97-AF65-F5344CB8AC3E}">
        <p14:creationId xmlns:p14="http://schemas.microsoft.com/office/powerpoint/2010/main" val="308327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C2A1-CE4B-41E6-AE08-83857F2C9411}"/>
              </a:ext>
            </a:extLst>
          </p:cNvPr>
          <p:cNvSpPr>
            <a:spLocks noGrp="1"/>
          </p:cNvSpPr>
          <p:nvPr>
            <p:ph type="title"/>
          </p:nvPr>
        </p:nvSpPr>
        <p:spPr/>
        <p:txBody>
          <a:bodyPr/>
          <a:lstStyle/>
          <a:p>
            <a:r>
              <a:rPr lang="en-US" dirty="0"/>
              <a:t>Why Use Probabilistic Forecasting?</a:t>
            </a:r>
          </a:p>
        </p:txBody>
      </p:sp>
      <p:sp>
        <p:nvSpPr>
          <p:cNvPr id="3" name="Content Placeholder 2">
            <a:extLst>
              <a:ext uri="{FF2B5EF4-FFF2-40B4-BE49-F238E27FC236}">
                <a16:creationId xmlns:a16="http://schemas.microsoft.com/office/drawing/2014/main" id="{F8E93603-6F24-4ACE-9E22-7ECB2E79BA8E}"/>
              </a:ext>
            </a:extLst>
          </p:cNvPr>
          <p:cNvSpPr>
            <a:spLocks noGrp="1"/>
          </p:cNvSpPr>
          <p:nvPr>
            <p:ph idx="1"/>
          </p:nvPr>
        </p:nvSpPr>
        <p:spPr/>
        <p:txBody>
          <a:bodyPr/>
          <a:lstStyle/>
          <a:p>
            <a:r>
              <a:rPr lang="en-US" dirty="0"/>
              <a:t>Why not just use average or min or max?</a:t>
            </a:r>
          </a:p>
          <a:p>
            <a:pPr lvl="1"/>
            <a:r>
              <a:rPr lang="en-US" dirty="0"/>
              <a:t>To avoid compounding local safety and way too long/short estimates </a:t>
            </a:r>
          </a:p>
          <a:p>
            <a:pPr lvl="1"/>
            <a:r>
              <a:rPr lang="en-US" dirty="0"/>
              <a:t>To avoid “The Flaw of Averages”</a:t>
            </a:r>
          </a:p>
        </p:txBody>
      </p:sp>
      <p:pic>
        <p:nvPicPr>
          <p:cNvPr id="4" name="Picture 6" descr="http://upload.wikimedia.org/wikipedia/commons/thumb/8/8c/Standard_deviation_diagram.svg/1000px-Standard_deviation_diagram.svg.png">
            <a:extLst>
              <a:ext uri="{FF2B5EF4-FFF2-40B4-BE49-F238E27FC236}">
                <a16:creationId xmlns:a16="http://schemas.microsoft.com/office/drawing/2014/main" id="{73CEF66F-D657-4C24-A6F7-EC1DC31873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1345" y="3019294"/>
            <a:ext cx="8048457" cy="40242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1836700-6B85-4BF3-ABB9-96CFD035FB44}"/>
              </a:ext>
            </a:extLst>
          </p:cNvPr>
          <p:cNvGrpSpPr/>
          <p:nvPr/>
        </p:nvGrpSpPr>
        <p:grpSpPr>
          <a:xfrm>
            <a:off x="2184464" y="3371256"/>
            <a:ext cx="3538584" cy="2904991"/>
            <a:chOff x="4814455" y="1569849"/>
            <a:chExt cx="4114800" cy="3611751"/>
          </a:xfrm>
        </p:grpSpPr>
        <p:sp>
          <p:nvSpPr>
            <p:cNvPr id="6" name="Rectangle 5">
              <a:extLst>
                <a:ext uri="{FF2B5EF4-FFF2-40B4-BE49-F238E27FC236}">
                  <a16:creationId xmlns:a16="http://schemas.microsoft.com/office/drawing/2014/main" id="{CFCE18A1-E14B-4E76-8A22-E3D73A1C42B4}"/>
                </a:ext>
              </a:extLst>
            </p:cNvPr>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1ED90-B24D-41AF-A39C-E0F9D605BE5C}"/>
                </a:ext>
              </a:extLst>
            </p:cNvPr>
            <p:cNvSpPr txBox="1"/>
            <p:nvPr/>
          </p:nvSpPr>
          <p:spPr>
            <a:xfrm>
              <a:off x="6262255" y="1981200"/>
              <a:ext cx="2057400" cy="1661465"/>
            </a:xfrm>
            <a:prstGeom prst="rect">
              <a:avLst/>
            </a:prstGeom>
            <a:noFill/>
          </p:spPr>
          <p:txBody>
            <a:bodyPr wrap="square" rtlCol="0">
              <a:spAutoFit/>
            </a:bodyPr>
            <a:lstStyle/>
            <a:p>
              <a:r>
                <a:rPr lang="en-US" sz="3200" b="1" dirty="0"/>
                <a:t>50% Possible </a:t>
              </a:r>
              <a:r>
                <a:rPr lang="en-US" sz="2800" b="1" dirty="0"/>
                <a:t>Outcomes</a:t>
              </a:r>
              <a:endParaRPr lang="en-US" sz="3200" b="1" dirty="0"/>
            </a:p>
          </p:txBody>
        </p:sp>
      </p:grpSp>
      <p:grpSp>
        <p:nvGrpSpPr>
          <p:cNvPr id="8" name="Group 7">
            <a:extLst>
              <a:ext uri="{FF2B5EF4-FFF2-40B4-BE49-F238E27FC236}">
                <a16:creationId xmlns:a16="http://schemas.microsoft.com/office/drawing/2014/main" id="{C8CA5EA6-06D2-4C0C-9A96-59A572AA43CA}"/>
              </a:ext>
            </a:extLst>
          </p:cNvPr>
          <p:cNvGrpSpPr/>
          <p:nvPr/>
        </p:nvGrpSpPr>
        <p:grpSpPr>
          <a:xfrm>
            <a:off x="5725742" y="3371257"/>
            <a:ext cx="3658209" cy="2904990"/>
            <a:chOff x="699655" y="1569849"/>
            <a:chExt cx="4114800" cy="3611751"/>
          </a:xfrm>
        </p:grpSpPr>
        <p:sp>
          <p:nvSpPr>
            <p:cNvPr id="9" name="Rectangle 8">
              <a:extLst>
                <a:ext uri="{FF2B5EF4-FFF2-40B4-BE49-F238E27FC236}">
                  <a16:creationId xmlns:a16="http://schemas.microsoft.com/office/drawing/2014/main" id="{2D938887-8230-430C-B5A6-58810BB409FC}"/>
                </a:ext>
              </a:extLst>
            </p:cNvPr>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593BD13-060D-49A1-B064-C1AEDE6A4968}"/>
                </a:ext>
              </a:extLst>
            </p:cNvPr>
            <p:cNvSpPr txBox="1"/>
            <p:nvPr/>
          </p:nvSpPr>
          <p:spPr>
            <a:xfrm>
              <a:off x="1080655" y="2180964"/>
              <a:ext cx="2057401" cy="1729279"/>
            </a:xfrm>
            <a:prstGeom prst="rect">
              <a:avLst/>
            </a:prstGeom>
            <a:noFill/>
          </p:spPr>
          <p:txBody>
            <a:bodyPr wrap="square" rtlCol="0">
              <a:spAutoFit/>
            </a:bodyPr>
            <a:lstStyle/>
            <a:p>
              <a:r>
                <a:rPr lang="en-US" sz="3200" b="1" dirty="0"/>
                <a:t>50% Possible </a:t>
              </a:r>
              <a:r>
                <a:rPr lang="en-US" sz="2800" b="1" dirty="0"/>
                <a:t>Outcome</a:t>
              </a:r>
              <a:r>
                <a:rPr lang="en-US" sz="3200" b="1" dirty="0"/>
                <a:t>s</a:t>
              </a:r>
            </a:p>
          </p:txBody>
        </p:sp>
      </p:grpSp>
    </p:spTree>
    <p:extLst>
      <p:ext uri="{BB962C8B-B14F-4D97-AF65-F5344CB8AC3E}">
        <p14:creationId xmlns:p14="http://schemas.microsoft.com/office/powerpoint/2010/main" val="28452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1A49-FCA2-464F-8D0F-E938AC358C69}"/>
              </a:ext>
            </a:extLst>
          </p:cNvPr>
          <p:cNvSpPr>
            <a:spLocks noGrp="1"/>
          </p:cNvSpPr>
          <p:nvPr>
            <p:ph type="title"/>
          </p:nvPr>
        </p:nvSpPr>
        <p:spPr/>
        <p:txBody>
          <a:bodyPr/>
          <a:lstStyle/>
          <a:p>
            <a:r>
              <a:rPr lang="en-US" dirty="0"/>
              <a:t>Exercise – Monte Carlo forecasting (20 min)</a:t>
            </a:r>
          </a:p>
        </p:txBody>
      </p:sp>
      <p:sp>
        <p:nvSpPr>
          <p:cNvPr id="3" name="Content Placeholder 2">
            <a:extLst>
              <a:ext uri="{FF2B5EF4-FFF2-40B4-BE49-F238E27FC236}">
                <a16:creationId xmlns:a16="http://schemas.microsoft.com/office/drawing/2014/main" id="{E9B9E2DB-EE70-4C8D-B9A1-CBE765CC2013}"/>
              </a:ext>
            </a:extLst>
          </p:cNvPr>
          <p:cNvSpPr>
            <a:spLocks noGrp="1"/>
          </p:cNvSpPr>
          <p:nvPr>
            <p:ph idx="1"/>
          </p:nvPr>
        </p:nvSpPr>
        <p:spPr/>
        <p:txBody>
          <a:bodyPr/>
          <a:lstStyle/>
          <a:p>
            <a:r>
              <a:rPr lang="en-US" dirty="0"/>
              <a:t>Goal</a:t>
            </a:r>
          </a:p>
          <a:p>
            <a:pPr lvl="1"/>
            <a:r>
              <a:rPr lang="en-US" dirty="0"/>
              <a:t>Learn how simple Monte Carlo forecasting is in reality</a:t>
            </a:r>
          </a:p>
          <a:p>
            <a:pPr lvl="1"/>
            <a:r>
              <a:rPr lang="en-US" dirty="0"/>
              <a:t>Solidify how probabilities work and are explained</a:t>
            </a:r>
          </a:p>
          <a:p>
            <a:pPr lvl="1"/>
            <a:endParaRPr lang="en-US" dirty="0"/>
          </a:p>
          <a:p>
            <a:r>
              <a:rPr lang="en-US" dirty="0"/>
              <a:t>How</a:t>
            </a:r>
          </a:p>
          <a:p>
            <a:pPr lvl="1"/>
            <a:r>
              <a:rPr lang="en-US" dirty="0"/>
              <a:t>Exercise on pages 7 and 8 of your workbook</a:t>
            </a:r>
          </a:p>
          <a:p>
            <a:pPr lvl="1"/>
            <a:endParaRPr lang="en-US" dirty="0"/>
          </a:p>
          <a:p>
            <a:r>
              <a:rPr lang="en-US" dirty="0"/>
              <a:t>Debrief</a:t>
            </a:r>
          </a:p>
          <a:p>
            <a:pPr lvl="1"/>
            <a:r>
              <a:rPr lang="en-US" dirty="0"/>
              <a:t>Resampling data correctly computes probabilities based on your variability</a:t>
            </a:r>
          </a:p>
          <a:p>
            <a:pPr lvl="1"/>
            <a:r>
              <a:rPr lang="en-US" dirty="0"/>
              <a:t>Monte Carlo is simply doing mathematics on distributions – nothing more </a:t>
            </a:r>
          </a:p>
        </p:txBody>
      </p:sp>
    </p:spTree>
    <p:extLst>
      <p:ext uri="{BB962C8B-B14F-4D97-AF65-F5344CB8AC3E}">
        <p14:creationId xmlns:p14="http://schemas.microsoft.com/office/powerpoint/2010/main" val="1126970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4"/>
          <p:cNvPicPr/>
          <p:nvPr/>
        </p:nvPicPr>
        <p:blipFill>
          <a:blip r:embed="rId3"/>
          <a:stretch>
            <a:fillRect/>
          </a:stretch>
        </p:blipFill>
        <p:spPr>
          <a:xfrm>
            <a:off x="1051965" y="627321"/>
            <a:ext cx="9283245" cy="6094154"/>
          </a:xfrm>
          <a:prstGeom prst="rect">
            <a:avLst/>
          </a:prstGeom>
        </p:spPr>
      </p:pic>
      <p:sp>
        <p:nvSpPr>
          <p:cNvPr id="12" name="TextBox 11"/>
          <p:cNvSpPr txBox="1"/>
          <p:nvPr/>
        </p:nvSpPr>
        <p:spPr>
          <a:xfrm>
            <a:off x="766629" y="6169580"/>
            <a:ext cx="3783536" cy="369332"/>
          </a:xfrm>
          <a:prstGeom prst="rect">
            <a:avLst/>
          </a:prstGeom>
          <a:noFill/>
        </p:spPr>
        <p:txBody>
          <a:bodyPr wrap="none" rtlCol="0">
            <a:spAutoFit/>
          </a:bodyPr>
          <a:lstStyle/>
          <a:p>
            <a:r>
              <a:rPr lang="en-US" b="1" dirty="0"/>
              <a:t>Known as Reference Class Forecasting</a:t>
            </a:r>
          </a:p>
        </p:txBody>
      </p:sp>
    </p:spTree>
    <p:extLst>
      <p:ext uri="{BB962C8B-B14F-4D97-AF65-F5344CB8AC3E}">
        <p14:creationId xmlns:p14="http://schemas.microsoft.com/office/powerpoint/2010/main" val="1768672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BC9-E3A8-4A65-A2F5-278147D5190B}"/>
              </a:ext>
            </a:extLst>
          </p:cNvPr>
          <p:cNvSpPr>
            <a:spLocks noGrp="1"/>
          </p:cNvSpPr>
          <p:nvPr>
            <p:ph type="title"/>
          </p:nvPr>
        </p:nvSpPr>
        <p:spPr/>
        <p:txBody>
          <a:bodyPr/>
          <a:lstStyle/>
          <a:p>
            <a:r>
              <a:rPr lang="en-US" dirty="0"/>
              <a:t>Exercise – forecasting end to end (&gt;1 hour)</a:t>
            </a:r>
          </a:p>
        </p:txBody>
      </p:sp>
      <p:sp>
        <p:nvSpPr>
          <p:cNvPr id="3" name="Content Placeholder 2">
            <a:extLst>
              <a:ext uri="{FF2B5EF4-FFF2-40B4-BE49-F238E27FC236}">
                <a16:creationId xmlns:a16="http://schemas.microsoft.com/office/drawing/2014/main" id="{2CF9AEDB-C857-488F-9624-B43DC7417C78}"/>
              </a:ext>
            </a:extLst>
          </p:cNvPr>
          <p:cNvSpPr>
            <a:spLocks noGrp="1"/>
          </p:cNvSpPr>
          <p:nvPr>
            <p:ph idx="1"/>
          </p:nvPr>
        </p:nvSpPr>
        <p:spPr/>
        <p:txBody>
          <a:bodyPr/>
          <a:lstStyle/>
          <a:p>
            <a:r>
              <a:rPr lang="en-US" dirty="0"/>
              <a:t>Goal</a:t>
            </a:r>
          </a:p>
          <a:p>
            <a:pPr lvl="1"/>
            <a:r>
              <a:rPr lang="en-US" dirty="0"/>
              <a:t>Apply rapid probabilistic forecasting to planning a whole portfolio</a:t>
            </a:r>
          </a:p>
          <a:p>
            <a:pPr lvl="1"/>
            <a:r>
              <a:rPr lang="en-US" dirty="0"/>
              <a:t>Learn about reference class forecasting, story count forecasting, single &amp; multiple story count forecasting and basic cost of delay spreadsheets</a:t>
            </a:r>
          </a:p>
          <a:p>
            <a:pPr lvl="1"/>
            <a:endParaRPr lang="en-US" dirty="0"/>
          </a:p>
          <a:p>
            <a:r>
              <a:rPr lang="en-US" dirty="0"/>
              <a:t>How</a:t>
            </a:r>
          </a:p>
          <a:p>
            <a:pPr lvl="1"/>
            <a:r>
              <a:rPr lang="en-US" dirty="0"/>
              <a:t>Groups, at least on laptop who can run the spreadsheets at</a:t>
            </a:r>
            <a:br>
              <a:rPr lang="en-US" dirty="0"/>
            </a:br>
            <a:br>
              <a:rPr lang="en-US" dirty="0"/>
            </a:br>
            <a:r>
              <a:rPr lang="en-US" dirty="0">
                <a:hlinkClick r:id="rId2"/>
              </a:rPr>
              <a:t>http://Bit.Ly/ForecastingExercise</a:t>
            </a:r>
            <a:endParaRPr lang="en-US" dirty="0"/>
          </a:p>
          <a:p>
            <a:pPr lvl="1"/>
            <a:endParaRPr lang="en-US" dirty="0"/>
          </a:p>
          <a:p>
            <a:pPr lvl="1"/>
            <a:r>
              <a:rPr lang="en-US" dirty="0"/>
              <a:t>Exercise starts page 31 of your workbooks – </a:t>
            </a:r>
            <a:r>
              <a:rPr lang="en-US" b="1" dirty="0"/>
              <a:t>!! but wait to be told to start !!</a:t>
            </a:r>
          </a:p>
          <a:p>
            <a:pPr lvl="1"/>
            <a:endParaRPr lang="en-US" dirty="0"/>
          </a:p>
        </p:txBody>
      </p:sp>
    </p:spTree>
    <p:extLst>
      <p:ext uri="{BB962C8B-B14F-4D97-AF65-F5344CB8AC3E}">
        <p14:creationId xmlns:p14="http://schemas.microsoft.com/office/powerpoint/2010/main" val="3184433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LUNCH – 1 Hour</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1:30pm</a:t>
            </a:r>
          </a:p>
        </p:txBody>
      </p:sp>
      <p:sp>
        <p:nvSpPr>
          <p:cNvPr id="2" name="TextBox 1">
            <a:extLst>
              <a:ext uri="{FF2B5EF4-FFF2-40B4-BE49-F238E27FC236}">
                <a16:creationId xmlns:a16="http://schemas.microsoft.com/office/drawing/2014/main" id="{584D0486-41C1-4E52-A7E7-0CCA648758C1}"/>
              </a:ext>
            </a:extLst>
          </p:cNvPr>
          <p:cNvSpPr txBox="1"/>
          <p:nvPr/>
        </p:nvSpPr>
        <p:spPr>
          <a:xfrm>
            <a:off x="637953" y="584791"/>
            <a:ext cx="11313042" cy="2677656"/>
          </a:xfrm>
          <a:prstGeom prst="rect">
            <a:avLst/>
          </a:prstGeom>
          <a:noFill/>
        </p:spPr>
        <p:txBody>
          <a:bodyPr wrap="square" rtlCol="0">
            <a:spAutoFit/>
          </a:bodyPr>
          <a:lstStyle/>
          <a:p>
            <a:r>
              <a:rPr lang="en-US" sz="2800" dirty="0"/>
              <a:t>Things to do over the lunch break –</a:t>
            </a:r>
          </a:p>
          <a:p>
            <a:endParaRPr lang="en-US" sz="2800" dirty="0"/>
          </a:p>
          <a:p>
            <a:pPr marL="285750" indent="-285750">
              <a:buFont typeface="Arial" panose="020B0604020202020204" pitchFamily="34" charset="0"/>
              <a:buChar char="•"/>
            </a:pPr>
            <a:r>
              <a:rPr lang="en-US" sz="2800" dirty="0"/>
              <a:t>Eat (most important)</a:t>
            </a:r>
          </a:p>
          <a:p>
            <a:pPr marL="285750" indent="-285750">
              <a:buFont typeface="Arial" panose="020B0604020202020204" pitchFamily="34" charset="0"/>
              <a:buChar char="•"/>
            </a:pPr>
            <a:r>
              <a:rPr lang="en-US" sz="2800" dirty="0"/>
              <a:t>Optional exercises (just so you know the theory behind the spreadsheets) -</a:t>
            </a:r>
          </a:p>
          <a:p>
            <a:pPr marL="742950" lvl="1" indent="-285750">
              <a:buFont typeface="Arial" panose="020B0604020202020204" pitchFamily="34" charset="0"/>
              <a:buChar char="•"/>
            </a:pPr>
            <a:r>
              <a:rPr lang="en-US" sz="2800" dirty="0"/>
              <a:t>Story count forecast exercise starting on pages 9 to 12 (15 minutes)</a:t>
            </a:r>
          </a:p>
          <a:p>
            <a:pPr marL="742950" lvl="1" indent="-285750">
              <a:buFont typeface="Arial" panose="020B0604020202020204" pitchFamily="34" charset="0"/>
              <a:buChar char="•"/>
            </a:pPr>
            <a:r>
              <a:rPr lang="en-US" sz="2800" dirty="0"/>
              <a:t>Throughput forecast exercise starting on pages 13 to 15 (15 minutes</a:t>
            </a:r>
            <a:r>
              <a:rPr lang="en-US" dirty="0"/>
              <a:t>)</a:t>
            </a:r>
          </a:p>
        </p:txBody>
      </p:sp>
    </p:spTree>
    <p:extLst>
      <p:ext uri="{BB962C8B-B14F-4D97-AF65-F5344CB8AC3E}">
        <p14:creationId xmlns:p14="http://schemas.microsoft.com/office/powerpoint/2010/main" val="752829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CD19-EA66-4C9B-B6A5-EE8E853D693B}"/>
              </a:ext>
            </a:extLst>
          </p:cNvPr>
          <p:cNvSpPr>
            <a:spLocks noGrp="1"/>
          </p:cNvSpPr>
          <p:nvPr>
            <p:ph type="title"/>
          </p:nvPr>
        </p:nvSpPr>
        <p:spPr/>
        <p:txBody>
          <a:bodyPr/>
          <a:lstStyle/>
          <a:p>
            <a:r>
              <a:rPr lang="en-US" dirty="0"/>
              <a:t>Charts and Dashboards</a:t>
            </a:r>
          </a:p>
        </p:txBody>
      </p:sp>
      <p:sp>
        <p:nvSpPr>
          <p:cNvPr id="3" name="Text Placeholder 2">
            <a:extLst>
              <a:ext uri="{FF2B5EF4-FFF2-40B4-BE49-F238E27FC236}">
                <a16:creationId xmlns:a16="http://schemas.microsoft.com/office/drawing/2014/main" id="{D34095F0-8BDD-4CD7-B7E8-7E20C4FE030C}"/>
              </a:ext>
            </a:extLst>
          </p:cNvPr>
          <p:cNvSpPr>
            <a:spLocks noGrp="1"/>
          </p:cNvSpPr>
          <p:nvPr>
            <p:ph type="body" idx="1"/>
          </p:nvPr>
        </p:nvSpPr>
        <p:spPr/>
        <p:txBody>
          <a:bodyPr/>
          <a:lstStyle/>
          <a:p>
            <a:r>
              <a:rPr lang="en-US" dirty="0"/>
              <a:t>Visually displaying information for action and stuff….</a:t>
            </a:r>
          </a:p>
        </p:txBody>
      </p:sp>
    </p:spTree>
    <p:extLst>
      <p:ext uri="{BB962C8B-B14F-4D97-AF65-F5344CB8AC3E}">
        <p14:creationId xmlns:p14="http://schemas.microsoft.com/office/powerpoint/2010/main" val="95600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E11F4-12C9-4080-87DA-48B7CA56D5A8}"/>
              </a:ext>
            </a:extLst>
          </p:cNvPr>
          <p:cNvSpPr>
            <a:spLocks noGrp="1"/>
          </p:cNvSpPr>
          <p:nvPr>
            <p:ph type="title"/>
          </p:nvPr>
        </p:nvSpPr>
        <p:spPr/>
        <p:txBody>
          <a:bodyPr/>
          <a:lstStyle/>
          <a:p>
            <a:r>
              <a:rPr lang="en-US" dirty="0"/>
              <a:t>Dashboard Types – Definition and Use Cases</a:t>
            </a:r>
          </a:p>
        </p:txBody>
      </p:sp>
      <p:sp>
        <p:nvSpPr>
          <p:cNvPr id="5" name="Content Placeholder 4">
            <a:extLst>
              <a:ext uri="{FF2B5EF4-FFF2-40B4-BE49-F238E27FC236}">
                <a16:creationId xmlns:a16="http://schemas.microsoft.com/office/drawing/2014/main" id="{F0A5FA44-6AEC-4B33-A836-CC5826188DC8}"/>
              </a:ext>
            </a:extLst>
          </p:cNvPr>
          <p:cNvSpPr>
            <a:spLocks noGrp="1"/>
          </p:cNvSpPr>
          <p:nvPr>
            <p:ph idx="1"/>
          </p:nvPr>
        </p:nvSpPr>
        <p:spPr>
          <a:xfrm>
            <a:off x="838200" y="4237971"/>
            <a:ext cx="10515600" cy="1938992"/>
          </a:xfrm>
        </p:spPr>
        <p:txBody>
          <a:bodyPr>
            <a:normAutofit fontScale="92500" lnSpcReduction="10000"/>
          </a:bodyPr>
          <a:lstStyle/>
          <a:p>
            <a:pPr marL="0" indent="0">
              <a:buNone/>
            </a:pPr>
            <a:r>
              <a:rPr lang="en-US" sz="4000" dirty="0"/>
              <a:t>Q. </a:t>
            </a:r>
            <a:r>
              <a:rPr lang="en-US" sz="3600" dirty="0"/>
              <a:t>What type of dashboard is suited for?</a:t>
            </a:r>
          </a:p>
          <a:p>
            <a:pPr marL="457200" lvl="1" indent="0">
              <a:buNone/>
            </a:pPr>
            <a:r>
              <a:rPr lang="en-US" sz="3200" dirty="0"/>
              <a:t>1. Observing  OKRs</a:t>
            </a:r>
          </a:p>
          <a:p>
            <a:pPr marL="457200" lvl="1" indent="0">
              <a:buNone/>
            </a:pPr>
            <a:r>
              <a:rPr lang="en-US" sz="3200" dirty="0"/>
              <a:t>2. Identifying Operational Issues</a:t>
            </a:r>
          </a:p>
          <a:p>
            <a:pPr marL="457200" lvl="1" indent="0">
              <a:buNone/>
            </a:pPr>
            <a:r>
              <a:rPr lang="en-US" sz="3200" dirty="0"/>
              <a:t>3. Managing Development Teams</a:t>
            </a:r>
          </a:p>
          <a:p>
            <a:endParaRPr lang="en-US" dirty="0"/>
          </a:p>
        </p:txBody>
      </p:sp>
      <p:sp>
        <p:nvSpPr>
          <p:cNvPr id="6" name="Rectangle 5">
            <a:extLst>
              <a:ext uri="{FF2B5EF4-FFF2-40B4-BE49-F238E27FC236}">
                <a16:creationId xmlns:a16="http://schemas.microsoft.com/office/drawing/2014/main" id="{8BC4F769-A76D-41DF-86A8-8C39F510252B}"/>
              </a:ext>
            </a:extLst>
          </p:cNvPr>
          <p:cNvSpPr/>
          <p:nvPr/>
        </p:nvSpPr>
        <p:spPr>
          <a:xfrm>
            <a:off x="152400" y="1690688"/>
            <a:ext cx="11887200" cy="1938992"/>
          </a:xfrm>
          <a:prstGeom prst="rect">
            <a:avLst/>
          </a:prstGeom>
        </p:spPr>
        <p:txBody>
          <a:bodyPr wrap="square">
            <a:spAutoFit/>
          </a:bodyPr>
          <a:lstStyle/>
          <a:p>
            <a:pPr algn="ctr"/>
            <a:r>
              <a:rPr lang="en-US" sz="4000" u="sng" dirty="0"/>
              <a:t>Strategic</a:t>
            </a:r>
            <a:r>
              <a:rPr lang="en-US" sz="4000" dirty="0"/>
              <a:t> dashboards track key performance indicators.</a:t>
            </a:r>
          </a:p>
          <a:p>
            <a:pPr algn="ctr"/>
            <a:r>
              <a:rPr lang="en-US" sz="4000" u="sng" dirty="0"/>
              <a:t>Analytical</a:t>
            </a:r>
            <a:r>
              <a:rPr lang="en-US" sz="4000" dirty="0"/>
              <a:t> dashboards process data to identify trends.</a:t>
            </a:r>
          </a:p>
          <a:p>
            <a:pPr algn="ctr"/>
            <a:r>
              <a:rPr lang="en-US" sz="4000" u="sng" dirty="0"/>
              <a:t>Operational</a:t>
            </a:r>
            <a:r>
              <a:rPr lang="en-US" sz="4000" dirty="0"/>
              <a:t> dashboards tell you what is happening now.</a:t>
            </a:r>
          </a:p>
        </p:txBody>
      </p:sp>
    </p:spTree>
    <p:extLst>
      <p:ext uri="{BB962C8B-B14F-4D97-AF65-F5344CB8AC3E}">
        <p14:creationId xmlns:p14="http://schemas.microsoft.com/office/powerpoint/2010/main" val="11210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BA606-954C-4749-A3A0-4E7E991F1058}"/>
              </a:ext>
            </a:extLst>
          </p:cNvPr>
          <p:cNvSpPr>
            <a:spLocks noGrp="1"/>
          </p:cNvSpPr>
          <p:nvPr>
            <p:ph type="title"/>
          </p:nvPr>
        </p:nvSpPr>
        <p:spPr/>
        <p:txBody>
          <a:bodyPr/>
          <a:lstStyle/>
          <a:p>
            <a:r>
              <a:rPr lang="en-US" dirty="0"/>
              <a:t>Dashboard types</a:t>
            </a:r>
          </a:p>
        </p:txBody>
      </p:sp>
      <p:sp>
        <p:nvSpPr>
          <p:cNvPr id="5" name="Text Placeholder 4">
            <a:extLst>
              <a:ext uri="{FF2B5EF4-FFF2-40B4-BE49-F238E27FC236}">
                <a16:creationId xmlns:a16="http://schemas.microsoft.com/office/drawing/2014/main" id="{DB141EC5-CA7A-4722-8A88-CAF8361C6939}"/>
              </a:ext>
            </a:extLst>
          </p:cNvPr>
          <p:cNvSpPr>
            <a:spLocks noGrp="1"/>
          </p:cNvSpPr>
          <p:nvPr>
            <p:ph type="body" idx="1"/>
          </p:nvPr>
        </p:nvSpPr>
        <p:spPr>
          <a:xfrm>
            <a:off x="839788" y="1681163"/>
            <a:ext cx="5157787" cy="432863"/>
          </a:xfrm>
        </p:spPr>
        <p:txBody>
          <a:bodyPr/>
          <a:lstStyle/>
          <a:p>
            <a:r>
              <a:rPr lang="en-US" dirty="0"/>
              <a:t>Operational Dashboard</a:t>
            </a:r>
          </a:p>
        </p:txBody>
      </p:sp>
      <p:sp>
        <p:nvSpPr>
          <p:cNvPr id="6" name="Content Placeholder 5">
            <a:extLst>
              <a:ext uri="{FF2B5EF4-FFF2-40B4-BE49-F238E27FC236}">
                <a16:creationId xmlns:a16="http://schemas.microsoft.com/office/drawing/2014/main" id="{2CED516F-14CF-4FD3-AA54-ACC5C1DE082D}"/>
              </a:ext>
            </a:extLst>
          </p:cNvPr>
          <p:cNvSpPr>
            <a:spLocks noGrp="1"/>
          </p:cNvSpPr>
          <p:nvPr>
            <p:ph sz="half" idx="2"/>
          </p:nvPr>
        </p:nvSpPr>
        <p:spPr>
          <a:xfrm>
            <a:off x="839788" y="2114026"/>
            <a:ext cx="5157787" cy="4075637"/>
          </a:xfrm>
        </p:spPr>
        <p:txBody>
          <a:bodyPr/>
          <a:lstStyle/>
          <a:p>
            <a:r>
              <a:rPr lang="en-US" dirty="0"/>
              <a:t>Time sensitive insights</a:t>
            </a:r>
          </a:p>
          <a:p>
            <a:r>
              <a:rPr lang="en-US" dirty="0"/>
              <a:t>Insight causes action</a:t>
            </a:r>
          </a:p>
          <a:p>
            <a:r>
              <a:rPr lang="en-US" dirty="0"/>
              <a:t>Value based alerting</a:t>
            </a:r>
          </a:p>
          <a:p>
            <a:endParaRPr lang="en-US" dirty="0"/>
          </a:p>
        </p:txBody>
      </p:sp>
      <p:sp>
        <p:nvSpPr>
          <p:cNvPr id="7" name="Text Placeholder 6">
            <a:extLst>
              <a:ext uri="{FF2B5EF4-FFF2-40B4-BE49-F238E27FC236}">
                <a16:creationId xmlns:a16="http://schemas.microsoft.com/office/drawing/2014/main" id="{802ECFF5-7909-4BE5-B80A-6EA4D01FA4E1}"/>
              </a:ext>
            </a:extLst>
          </p:cNvPr>
          <p:cNvSpPr>
            <a:spLocks noGrp="1"/>
          </p:cNvSpPr>
          <p:nvPr>
            <p:ph type="body" sz="quarter" idx="3"/>
          </p:nvPr>
        </p:nvSpPr>
        <p:spPr>
          <a:xfrm>
            <a:off x="6172200" y="1681163"/>
            <a:ext cx="5183188" cy="432863"/>
          </a:xfrm>
        </p:spPr>
        <p:txBody>
          <a:bodyPr/>
          <a:lstStyle/>
          <a:p>
            <a:r>
              <a:rPr lang="en-US" dirty="0"/>
              <a:t>Analytical Dashboard</a:t>
            </a:r>
          </a:p>
        </p:txBody>
      </p:sp>
      <p:sp>
        <p:nvSpPr>
          <p:cNvPr id="8" name="Content Placeholder 7">
            <a:extLst>
              <a:ext uri="{FF2B5EF4-FFF2-40B4-BE49-F238E27FC236}">
                <a16:creationId xmlns:a16="http://schemas.microsoft.com/office/drawing/2014/main" id="{09E13E15-6A41-4E8F-9765-FAC614C5DBE0}"/>
              </a:ext>
            </a:extLst>
          </p:cNvPr>
          <p:cNvSpPr>
            <a:spLocks noGrp="1"/>
          </p:cNvSpPr>
          <p:nvPr>
            <p:ph sz="quarter" idx="4"/>
          </p:nvPr>
        </p:nvSpPr>
        <p:spPr>
          <a:xfrm>
            <a:off x="6172200" y="2114026"/>
            <a:ext cx="5183188" cy="4075637"/>
          </a:xfrm>
        </p:spPr>
        <p:txBody>
          <a:bodyPr/>
          <a:lstStyle/>
          <a:p>
            <a:r>
              <a:rPr lang="en-US" dirty="0"/>
              <a:t>Longer time needed for insights</a:t>
            </a:r>
          </a:p>
          <a:p>
            <a:r>
              <a:rPr lang="en-US" dirty="0"/>
              <a:t>Insight causes discussion</a:t>
            </a:r>
          </a:p>
          <a:p>
            <a:r>
              <a:rPr lang="en-US" dirty="0"/>
              <a:t>Trend based alerting</a:t>
            </a:r>
          </a:p>
          <a:p>
            <a:endParaRPr lang="en-US" dirty="0"/>
          </a:p>
        </p:txBody>
      </p:sp>
      <p:pic>
        <p:nvPicPr>
          <p:cNvPr id="9" name="Picture 2" descr="https://cdn-images-1.medium.com/max/2400/1*ZmAcZE075Vx5q74pKjLE2w.jpeg">
            <a:extLst>
              <a:ext uri="{FF2B5EF4-FFF2-40B4-BE49-F238E27FC236}">
                <a16:creationId xmlns:a16="http://schemas.microsoft.com/office/drawing/2014/main" id="{2A7050CC-78F6-4C21-A71C-5C97FF66A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9" t="22008" r="34864" b="14701"/>
          <a:stretch/>
        </p:blipFill>
        <p:spPr bwMode="auto">
          <a:xfrm>
            <a:off x="836612" y="3610706"/>
            <a:ext cx="4716900" cy="31386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images-1.medium.com/max/2400/1*IiOrF2Kdliy0c8u3xhAfhA.jpeg">
            <a:extLst>
              <a:ext uri="{FF2B5EF4-FFF2-40B4-BE49-F238E27FC236}">
                <a16:creationId xmlns:a16="http://schemas.microsoft.com/office/drawing/2014/main" id="{391FAC6E-E763-4F7C-A3E6-AF601F8602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51" t="22448" r="34365" b="14255"/>
          <a:stretch/>
        </p:blipFill>
        <p:spPr bwMode="auto">
          <a:xfrm>
            <a:off x="6095999" y="3610705"/>
            <a:ext cx="4716899" cy="30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13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4382-34EE-4B38-B17A-ABAAEE0151BD}"/>
              </a:ext>
            </a:extLst>
          </p:cNvPr>
          <p:cNvSpPr>
            <a:spLocks noGrp="1"/>
          </p:cNvSpPr>
          <p:nvPr>
            <p:ph type="title"/>
          </p:nvPr>
        </p:nvSpPr>
        <p:spPr/>
        <p:txBody>
          <a:bodyPr/>
          <a:lstStyle/>
          <a:p>
            <a:r>
              <a:rPr lang="en-US" dirty="0"/>
              <a:t>Introductions and logistics </a:t>
            </a:r>
          </a:p>
        </p:txBody>
      </p:sp>
      <p:sp>
        <p:nvSpPr>
          <p:cNvPr id="3" name="Content Placeholder 2">
            <a:extLst>
              <a:ext uri="{FF2B5EF4-FFF2-40B4-BE49-F238E27FC236}">
                <a16:creationId xmlns:a16="http://schemas.microsoft.com/office/drawing/2014/main" id="{028D1398-2A0E-456B-80E2-BEE0CAC6C683}"/>
              </a:ext>
            </a:extLst>
          </p:cNvPr>
          <p:cNvSpPr>
            <a:spLocks noGrp="1"/>
          </p:cNvSpPr>
          <p:nvPr>
            <p:ph idx="1"/>
          </p:nvPr>
        </p:nvSpPr>
        <p:spPr/>
        <p:txBody>
          <a:bodyPr>
            <a:normAutofit/>
          </a:bodyPr>
          <a:lstStyle/>
          <a:p>
            <a:r>
              <a:rPr lang="en-US" dirty="0"/>
              <a:t>About me …</a:t>
            </a:r>
          </a:p>
          <a:p>
            <a:pPr lvl="1"/>
            <a:r>
              <a:rPr lang="en-US" dirty="0"/>
              <a:t>Email: </a:t>
            </a:r>
            <a:r>
              <a:rPr lang="en-US" dirty="0">
                <a:hlinkClick r:id="rId2"/>
              </a:rPr>
              <a:t>troy.magennis@focusedobjective.com</a:t>
            </a:r>
            <a:endParaRPr lang="en-US" dirty="0"/>
          </a:p>
          <a:p>
            <a:pPr lvl="1"/>
            <a:r>
              <a:rPr lang="en-US" dirty="0"/>
              <a:t>Twitter: @</a:t>
            </a:r>
            <a:r>
              <a:rPr lang="en-US" dirty="0" err="1"/>
              <a:t>t_magennis</a:t>
            </a:r>
            <a:endParaRPr lang="en-US" dirty="0"/>
          </a:p>
          <a:p>
            <a:pPr lvl="1"/>
            <a:r>
              <a:rPr lang="en-US" dirty="0"/>
              <a:t>My GitHub life: </a:t>
            </a:r>
            <a:r>
              <a:rPr lang="en-US" dirty="0">
                <a:hlinkClick r:id="rId3"/>
              </a:rPr>
              <a:t>http://bit.ly/SimResources</a:t>
            </a:r>
            <a:endParaRPr lang="en-US" dirty="0"/>
          </a:p>
          <a:p>
            <a:pPr lvl="1"/>
            <a:endParaRPr lang="en-US" dirty="0"/>
          </a:p>
          <a:p>
            <a:r>
              <a:rPr lang="en-US" dirty="0"/>
              <a:t>About you …</a:t>
            </a:r>
          </a:p>
          <a:p>
            <a:pPr lvl="1"/>
            <a:r>
              <a:rPr lang="en-US" dirty="0"/>
              <a:t>Your name</a:t>
            </a:r>
          </a:p>
          <a:p>
            <a:pPr lvl="1"/>
            <a:r>
              <a:rPr lang="en-US" dirty="0"/>
              <a:t>One thing you would be disappointed if you didn’t learn today</a:t>
            </a:r>
            <a:br>
              <a:rPr lang="en-US" dirty="0"/>
            </a:br>
            <a:endParaRPr lang="en-US" dirty="0"/>
          </a:p>
          <a:p>
            <a:r>
              <a:rPr lang="en-US" dirty="0"/>
              <a:t>Venue</a:t>
            </a:r>
          </a:p>
          <a:p>
            <a:endParaRPr lang="en-US" dirty="0"/>
          </a:p>
        </p:txBody>
      </p:sp>
    </p:spTree>
    <p:extLst>
      <p:ext uri="{BB962C8B-B14F-4D97-AF65-F5344CB8AC3E}">
        <p14:creationId xmlns:p14="http://schemas.microsoft.com/office/powerpoint/2010/main" val="94054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939C08-C374-4AC0-A2D8-CDDBBF859318}"/>
              </a:ext>
            </a:extLst>
          </p:cNvPr>
          <p:cNvSpPr/>
          <p:nvPr/>
        </p:nvSpPr>
        <p:spPr>
          <a:xfrm>
            <a:off x="464191" y="232523"/>
            <a:ext cx="11297174" cy="2308324"/>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with the </a:t>
            </a:r>
            <a:r>
              <a:rPr lang="en-US" sz="4000" dirty="0">
                <a:solidFill>
                  <a:schemeClr val="accent2"/>
                </a:solidFill>
              </a:rPr>
              <a:t>least </a:t>
            </a:r>
            <a:r>
              <a:rPr lang="en-US" sz="4000" dirty="0"/>
              <a:t>amount of effort.</a:t>
            </a:r>
          </a:p>
          <a:p>
            <a:pPr algn="ctr"/>
            <a:r>
              <a:rPr lang="en-US" sz="2400" dirty="0"/>
              <a:t>~Steve Wexler (Author of Big Book of Dashboards)</a:t>
            </a:r>
          </a:p>
        </p:txBody>
      </p:sp>
      <p:sp>
        <p:nvSpPr>
          <p:cNvPr id="5" name="Rectangle 4">
            <a:extLst>
              <a:ext uri="{FF2B5EF4-FFF2-40B4-BE49-F238E27FC236}">
                <a16:creationId xmlns:a16="http://schemas.microsoft.com/office/drawing/2014/main" id="{48BA173C-21A4-4139-BB1A-596F09BE6D8C}"/>
              </a:ext>
            </a:extLst>
          </p:cNvPr>
          <p:cNvSpPr/>
          <p:nvPr/>
        </p:nvSpPr>
        <p:spPr>
          <a:xfrm>
            <a:off x="447413" y="3522406"/>
            <a:ext cx="11297174" cy="2923877"/>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r>
              <a:rPr lang="en-US" sz="2400" dirty="0"/>
              <a:t>~Troy Magennis (No book of note)</a:t>
            </a:r>
          </a:p>
        </p:txBody>
      </p:sp>
    </p:spTree>
    <p:extLst>
      <p:ext uri="{BB962C8B-B14F-4D97-AF65-F5344CB8AC3E}">
        <p14:creationId xmlns:p14="http://schemas.microsoft.com/office/powerpoint/2010/main" val="39020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88ED-9E40-40DC-A725-6A794BAF9FCE}"/>
              </a:ext>
            </a:extLst>
          </p:cNvPr>
          <p:cNvSpPr>
            <a:spLocks noGrp="1"/>
          </p:cNvSpPr>
          <p:nvPr>
            <p:ph type="title"/>
          </p:nvPr>
        </p:nvSpPr>
        <p:spPr/>
        <p:txBody>
          <a:bodyPr/>
          <a:lstStyle/>
          <a:p>
            <a:r>
              <a:rPr lang="en-US" dirty="0"/>
              <a:t>Dashboard Design</a:t>
            </a:r>
          </a:p>
        </p:txBody>
      </p:sp>
      <p:sp>
        <p:nvSpPr>
          <p:cNvPr id="3" name="Content Placeholder 2">
            <a:extLst>
              <a:ext uri="{FF2B5EF4-FFF2-40B4-BE49-F238E27FC236}">
                <a16:creationId xmlns:a16="http://schemas.microsoft.com/office/drawing/2014/main" id="{028EF848-B6B7-4CAD-9CA1-033E5AD7DC9F}"/>
              </a:ext>
            </a:extLst>
          </p:cNvPr>
          <p:cNvSpPr>
            <a:spLocks noGrp="1"/>
          </p:cNvSpPr>
          <p:nvPr>
            <p:ph idx="1"/>
          </p:nvPr>
        </p:nvSpPr>
        <p:spPr/>
        <p:txBody>
          <a:bodyPr>
            <a:normAutofit fontScale="92500" lnSpcReduction="10000"/>
          </a:bodyPr>
          <a:lstStyle/>
          <a:p>
            <a:pPr marL="0" indent="0" algn="ctr">
              <a:buNone/>
            </a:pPr>
            <a:r>
              <a:rPr lang="en-US" dirty="0"/>
              <a:t>TURN INSIGHTS INTO DECISIONS INTO ACTIONS</a:t>
            </a:r>
          </a:p>
          <a:p>
            <a:pPr marL="0" indent="0" algn="ctr">
              <a:buNone/>
            </a:pPr>
            <a:endParaRPr lang="en-US" dirty="0"/>
          </a:p>
          <a:p>
            <a:pPr marL="0" indent="0" algn="ctr">
              <a:buNone/>
            </a:pPr>
            <a:r>
              <a:rPr lang="en-US" dirty="0"/>
              <a:t>WHAT – </a:t>
            </a:r>
            <a:r>
              <a:rPr lang="en-US" sz="4800" dirty="0">
                <a:solidFill>
                  <a:schemeClr val="accent1"/>
                </a:solidFill>
              </a:rPr>
              <a:t>SO WHAT </a:t>
            </a:r>
            <a:r>
              <a:rPr lang="en-US" dirty="0"/>
              <a:t>– </a:t>
            </a:r>
            <a:r>
              <a:rPr lang="en-US" sz="6500" dirty="0">
                <a:solidFill>
                  <a:schemeClr val="accent2"/>
                </a:solidFill>
              </a:rPr>
              <a:t>NOW WHAT</a:t>
            </a:r>
          </a:p>
          <a:p>
            <a:pPr marL="0" indent="0" algn="ctr">
              <a:buNone/>
            </a:pPr>
            <a:r>
              <a:rPr lang="en-US" sz="1500" dirty="0"/>
              <a:t>(from Larry </a:t>
            </a:r>
            <a:r>
              <a:rPr lang="en-US" sz="1500" dirty="0" err="1"/>
              <a:t>Maccherone</a:t>
            </a:r>
            <a:r>
              <a:rPr lang="en-US" sz="1500" dirty="0"/>
              <a:t> &amp; Edward Tufte) </a:t>
            </a:r>
          </a:p>
          <a:p>
            <a:r>
              <a:rPr lang="en-US" dirty="0"/>
              <a:t>Know the audience – location, insight time, reaction time</a:t>
            </a:r>
          </a:p>
          <a:p>
            <a:r>
              <a:rPr lang="en-US" dirty="0"/>
              <a:t>Know what insights to show by what decisions need to be made </a:t>
            </a:r>
          </a:p>
          <a:p>
            <a:r>
              <a:rPr lang="en-US" dirty="0"/>
              <a:t>Understand the importance each insight and highlight accordingly</a:t>
            </a:r>
          </a:p>
          <a:p>
            <a:r>
              <a:rPr lang="en-US" dirty="0"/>
              <a:t>Segment data so that comparisons can be made in context</a:t>
            </a:r>
          </a:p>
          <a:p>
            <a:r>
              <a:rPr lang="en-US" dirty="0"/>
              <a:t>Allow users to delve deeper into data, don’t show deep data first</a:t>
            </a:r>
          </a:p>
        </p:txBody>
      </p:sp>
    </p:spTree>
    <p:extLst>
      <p:ext uri="{BB962C8B-B14F-4D97-AF65-F5344CB8AC3E}">
        <p14:creationId xmlns:p14="http://schemas.microsoft.com/office/powerpoint/2010/main" val="25937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80D5-0CE4-4A9C-9B87-3D95ADC1719F}"/>
              </a:ext>
            </a:extLst>
          </p:cNvPr>
          <p:cNvSpPr>
            <a:spLocks noGrp="1"/>
          </p:cNvSpPr>
          <p:nvPr>
            <p:ph type="title"/>
          </p:nvPr>
        </p:nvSpPr>
        <p:spPr/>
        <p:txBody>
          <a:bodyPr/>
          <a:lstStyle/>
          <a:p>
            <a:r>
              <a:rPr lang="en-US" dirty="0"/>
              <a:t>In 10 seconds, </a:t>
            </a:r>
            <a:br>
              <a:rPr lang="en-US" dirty="0"/>
            </a:br>
            <a:r>
              <a:rPr lang="en-US" dirty="0"/>
              <a:t>tell me an INSIGHT from the dashboard</a:t>
            </a:r>
          </a:p>
        </p:txBody>
      </p:sp>
      <p:sp>
        <p:nvSpPr>
          <p:cNvPr id="3" name="Content Placeholder 2">
            <a:extLst>
              <a:ext uri="{FF2B5EF4-FFF2-40B4-BE49-F238E27FC236}">
                <a16:creationId xmlns:a16="http://schemas.microsoft.com/office/drawing/2014/main" id="{BEB7849C-0D88-4B81-8896-97B879CF1306}"/>
              </a:ext>
            </a:extLst>
          </p:cNvPr>
          <p:cNvSpPr>
            <a:spLocks noGrp="1"/>
          </p:cNvSpPr>
          <p:nvPr>
            <p:ph idx="1"/>
          </p:nvPr>
        </p:nvSpPr>
        <p:spPr/>
        <p:txBody>
          <a:bodyPr/>
          <a:lstStyle/>
          <a:p>
            <a:endParaRPr lang="en-US"/>
          </a:p>
        </p:txBody>
      </p:sp>
      <p:pic>
        <p:nvPicPr>
          <p:cNvPr id="4" name="Picture 3" descr="Lighting Compare.png">
            <a:extLst>
              <a:ext uri="{FF2B5EF4-FFF2-40B4-BE49-F238E27FC236}">
                <a16:creationId xmlns:a16="http://schemas.microsoft.com/office/drawing/2014/main" id="{19888766-D9E7-42BB-806A-A0BAFFD53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6051" y="776672"/>
            <a:ext cx="7976870" cy="5966460"/>
          </a:xfrm>
          <a:prstGeom prst="rect">
            <a:avLst/>
          </a:prstGeom>
          <a:noFill/>
        </p:spPr>
      </p:pic>
    </p:spTree>
    <p:extLst>
      <p:ext uri="{BB962C8B-B14F-4D97-AF65-F5344CB8AC3E}">
        <p14:creationId xmlns:p14="http://schemas.microsoft.com/office/powerpoint/2010/main" val="177895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BA173C-21A4-4139-BB1A-596F09BE6D8C}"/>
              </a:ext>
            </a:extLst>
          </p:cNvPr>
          <p:cNvSpPr/>
          <p:nvPr/>
        </p:nvSpPr>
        <p:spPr>
          <a:xfrm>
            <a:off x="447413" y="1467103"/>
            <a:ext cx="11297174" cy="3539430"/>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endParaRPr lang="en-US" sz="4000" dirty="0"/>
          </a:p>
          <a:p>
            <a:pPr algn="ctr"/>
            <a:r>
              <a:rPr lang="en-US" sz="2400" dirty="0"/>
              <a:t>~Troy Magennis (modified from Steve Wexler, Data Revelations)</a:t>
            </a:r>
          </a:p>
        </p:txBody>
      </p:sp>
    </p:spTree>
    <p:extLst>
      <p:ext uri="{BB962C8B-B14F-4D97-AF65-F5344CB8AC3E}">
        <p14:creationId xmlns:p14="http://schemas.microsoft.com/office/powerpoint/2010/main" val="24267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e attentive attributes">
            <a:extLst>
              <a:ext uri="{FF2B5EF4-FFF2-40B4-BE49-F238E27FC236}">
                <a16:creationId xmlns:a16="http://schemas.microsoft.com/office/drawing/2014/main" id="{DFE4AC46-06CB-42A4-A650-27B03E8FE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19553" r="7496" b="56735"/>
          <a:stretch/>
        </p:blipFill>
        <p:spPr bwMode="auto">
          <a:xfrm>
            <a:off x="838200" y="1430624"/>
            <a:ext cx="10863843" cy="2287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 attentive attributes">
            <a:extLst>
              <a:ext uri="{FF2B5EF4-FFF2-40B4-BE49-F238E27FC236}">
                <a16:creationId xmlns:a16="http://schemas.microsoft.com/office/drawing/2014/main" id="{95019590-D107-4093-A234-37FB1EAA2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44717" r="7496" b="30280"/>
          <a:stretch/>
        </p:blipFill>
        <p:spPr bwMode="auto">
          <a:xfrm>
            <a:off x="838200" y="3808603"/>
            <a:ext cx="10804370" cy="2399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C39AC-26C9-4712-98F8-FBC2ACE9F00E}"/>
              </a:ext>
            </a:extLst>
          </p:cNvPr>
          <p:cNvSpPr>
            <a:spLocks noGrp="1"/>
          </p:cNvSpPr>
          <p:nvPr>
            <p:ph type="title"/>
          </p:nvPr>
        </p:nvSpPr>
        <p:spPr/>
        <p:txBody>
          <a:bodyPr/>
          <a:lstStyle/>
          <a:p>
            <a:r>
              <a:rPr lang="en-US" dirty="0"/>
              <a:t>Pre-attentive – How many 5’s are there?</a:t>
            </a:r>
          </a:p>
        </p:txBody>
      </p:sp>
    </p:spTree>
    <p:extLst>
      <p:ext uri="{BB962C8B-B14F-4D97-AF65-F5344CB8AC3E}">
        <p14:creationId xmlns:p14="http://schemas.microsoft.com/office/powerpoint/2010/main" val="3423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 attentive attributes">
            <a:extLst>
              <a:ext uri="{FF2B5EF4-FFF2-40B4-BE49-F238E27FC236}">
                <a16:creationId xmlns:a16="http://schemas.microsoft.com/office/drawing/2014/main" id="{7D64A20C-F467-495E-9755-22B6D6C28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391" y="209081"/>
            <a:ext cx="7829172" cy="64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7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Monkey Business Illusion">
            <a:hlinkClick r:id="" action="ppaction://media"/>
            <a:extLst>
              <a:ext uri="{FF2B5EF4-FFF2-40B4-BE49-F238E27FC236}">
                <a16:creationId xmlns:a16="http://schemas.microsoft.com/office/drawing/2014/main" id="{BD987D0B-F023-4705-A358-8D071F4D19EE}"/>
              </a:ext>
            </a:extLst>
          </p:cNvPr>
          <p:cNvPicPr>
            <a:picLocks noRot="1" noChangeAspect="1"/>
          </p:cNvPicPr>
          <p:nvPr>
            <a:videoFile r:link="rId1"/>
          </p:nvPr>
        </p:nvPicPr>
        <p:blipFill>
          <a:blip r:embed="rId3"/>
          <a:stretch>
            <a:fillRect/>
          </a:stretch>
        </p:blipFill>
        <p:spPr>
          <a:xfrm>
            <a:off x="38216" y="0"/>
            <a:ext cx="12115567" cy="6815007"/>
          </a:xfrm>
          <a:prstGeom prst="rect">
            <a:avLst/>
          </a:prstGeom>
        </p:spPr>
      </p:pic>
    </p:spTree>
    <p:extLst>
      <p:ext uri="{BB962C8B-B14F-4D97-AF65-F5344CB8AC3E}">
        <p14:creationId xmlns:p14="http://schemas.microsoft.com/office/powerpoint/2010/main" val="1325651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ad chart examples">
            <a:extLst>
              <a:ext uri="{FF2B5EF4-FFF2-40B4-BE49-F238E27FC236}">
                <a16:creationId xmlns:a16="http://schemas.microsoft.com/office/drawing/2014/main" id="{52B547B4-F3B4-43B3-B53A-266365E13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95250"/>
            <a:ext cx="8472760" cy="6762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DD4395-AECE-4C68-A28E-5B48F152D643}"/>
              </a:ext>
            </a:extLst>
          </p:cNvPr>
          <p:cNvSpPr txBox="1"/>
          <p:nvPr/>
        </p:nvSpPr>
        <p:spPr>
          <a:xfrm>
            <a:off x="486561" y="377505"/>
            <a:ext cx="1800493" cy="369332"/>
          </a:xfrm>
          <a:prstGeom prst="rect">
            <a:avLst/>
          </a:prstGeom>
          <a:noFill/>
        </p:spPr>
        <p:txBody>
          <a:bodyPr wrap="none" rtlCol="0">
            <a:spAutoFit/>
          </a:bodyPr>
          <a:lstStyle/>
          <a:p>
            <a:r>
              <a:rPr lang="en-US" dirty="0"/>
              <a:t>Bad chart choice.</a:t>
            </a:r>
          </a:p>
        </p:txBody>
      </p:sp>
    </p:spTree>
    <p:extLst>
      <p:ext uri="{BB962C8B-B14F-4D97-AF65-F5344CB8AC3E}">
        <p14:creationId xmlns:p14="http://schemas.microsoft.com/office/powerpoint/2010/main" val="3827650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ad chart examples">
            <a:extLst>
              <a:ext uri="{FF2B5EF4-FFF2-40B4-BE49-F238E27FC236}">
                <a16:creationId xmlns:a16="http://schemas.microsoft.com/office/drawing/2014/main" id="{BDC75669-EBC3-4F03-BD3F-E6A1907FCC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74"/>
          <a:stretch/>
        </p:blipFill>
        <p:spPr bwMode="auto">
          <a:xfrm>
            <a:off x="1316038" y="0"/>
            <a:ext cx="9559925" cy="32730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bad chart examples">
            <a:extLst>
              <a:ext uri="{FF2B5EF4-FFF2-40B4-BE49-F238E27FC236}">
                <a16:creationId xmlns:a16="http://schemas.microsoft.com/office/drawing/2014/main" id="{ABAE147C-3262-42B3-A6C7-451A96E7F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90"/>
          <a:stretch/>
        </p:blipFill>
        <p:spPr bwMode="auto">
          <a:xfrm>
            <a:off x="1316037" y="3273039"/>
            <a:ext cx="9559925" cy="3553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D004E-3109-45FF-A025-BE9CF2A4FA1F}"/>
              </a:ext>
            </a:extLst>
          </p:cNvPr>
          <p:cNvSpPr txBox="1"/>
          <p:nvPr/>
        </p:nvSpPr>
        <p:spPr>
          <a:xfrm>
            <a:off x="201335" y="31845"/>
            <a:ext cx="1619076" cy="1200329"/>
          </a:xfrm>
          <a:prstGeom prst="rect">
            <a:avLst/>
          </a:prstGeom>
          <a:noFill/>
        </p:spPr>
        <p:txBody>
          <a:bodyPr wrap="square" rtlCol="0">
            <a:spAutoFit/>
          </a:bodyPr>
          <a:lstStyle/>
          <a:p>
            <a:r>
              <a:rPr lang="en-US" dirty="0"/>
              <a:t>Quickly: What is the largest segment in A, B &amp; C?</a:t>
            </a:r>
          </a:p>
        </p:txBody>
      </p:sp>
    </p:spTree>
    <p:extLst>
      <p:ext uri="{BB962C8B-B14F-4D97-AF65-F5344CB8AC3E}">
        <p14:creationId xmlns:p14="http://schemas.microsoft.com/office/powerpoint/2010/main" val="180422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statisticshowto.datasciencecentral.com/wp-content/uploads/2014/01/pie-chart-misleading.png">
            <a:extLst>
              <a:ext uri="{FF2B5EF4-FFF2-40B4-BE49-F238E27FC236}">
                <a16:creationId xmlns:a16="http://schemas.microsoft.com/office/drawing/2014/main" id="{4A5801D9-AAEA-444D-92FF-4648EF1B1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312" y="221981"/>
            <a:ext cx="8552051" cy="6414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FE35BE-C2AB-43F2-B437-FB9C58DCD764}"/>
              </a:ext>
            </a:extLst>
          </p:cNvPr>
          <p:cNvSpPr txBox="1"/>
          <p:nvPr/>
        </p:nvSpPr>
        <p:spPr>
          <a:xfrm>
            <a:off x="486561" y="377505"/>
            <a:ext cx="2095317" cy="369332"/>
          </a:xfrm>
          <a:prstGeom prst="rect">
            <a:avLst/>
          </a:prstGeom>
          <a:noFill/>
        </p:spPr>
        <p:txBody>
          <a:bodyPr wrap="none" rtlCol="0">
            <a:spAutoFit/>
          </a:bodyPr>
          <a:lstStyle/>
          <a:p>
            <a:r>
              <a:rPr lang="en-US" dirty="0"/>
              <a:t>Bad chart data logic.</a:t>
            </a:r>
          </a:p>
        </p:txBody>
      </p:sp>
    </p:spTree>
    <p:extLst>
      <p:ext uri="{BB962C8B-B14F-4D97-AF65-F5344CB8AC3E}">
        <p14:creationId xmlns:p14="http://schemas.microsoft.com/office/powerpoint/2010/main" val="333051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05B7-E078-457C-BE0B-DD57642E7A05}"/>
              </a:ext>
            </a:extLst>
          </p:cNvPr>
          <p:cNvSpPr>
            <a:spLocks noGrp="1"/>
          </p:cNvSpPr>
          <p:nvPr>
            <p:ph type="title"/>
          </p:nvPr>
        </p:nvSpPr>
        <p:spPr/>
        <p:txBody>
          <a:bodyPr/>
          <a:lstStyle/>
          <a:p>
            <a:r>
              <a:rPr lang="en-US" b="1" dirty="0">
                <a:solidFill>
                  <a:schemeClr val="accent1"/>
                </a:solidFill>
              </a:rPr>
              <a:t>Metrics</a:t>
            </a:r>
            <a:r>
              <a:rPr lang="en-US" dirty="0"/>
              <a:t> or </a:t>
            </a:r>
            <a:r>
              <a:rPr lang="en-US" b="1" dirty="0">
                <a:solidFill>
                  <a:schemeClr val="accent2"/>
                </a:solidFill>
              </a:rPr>
              <a:t>Forecasting</a:t>
            </a:r>
          </a:p>
        </p:txBody>
      </p:sp>
      <p:sp>
        <p:nvSpPr>
          <p:cNvPr id="3" name="Content Placeholder 2">
            <a:extLst>
              <a:ext uri="{FF2B5EF4-FFF2-40B4-BE49-F238E27FC236}">
                <a16:creationId xmlns:a16="http://schemas.microsoft.com/office/drawing/2014/main" id="{03B7B37B-BE70-4941-971A-7F1AA22E6287}"/>
              </a:ext>
            </a:extLst>
          </p:cNvPr>
          <p:cNvSpPr>
            <a:spLocks noGrp="1"/>
          </p:cNvSpPr>
          <p:nvPr>
            <p:ph idx="1"/>
          </p:nvPr>
        </p:nvSpPr>
        <p:spPr>
          <a:xfrm>
            <a:off x="385895" y="1825625"/>
            <a:ext cx="11392248" cy="4751344"/>
          </a:xfrm>
        </p:spPr>
        <p:txBody>
          <a:bodyPr>
            <a:normAutofit/>
          </a:bodyPr>
          <a:lstStyle/>
          <a:p>
            <a:endParaRPr lang="en-US" sz="1100" dirty="0">
              <a:solidFill>
                <a:schemeClr val="accent1"/>
              </a:solidFill>
            </a:endParaRPr>
          </a:p>
        </p:txBody>
      </p:sp>
      <p:pic>
        <p:nvPicPr>
          <p:cNvPr id="1028" name="Picture 4" descr="Forms response chart. Question title: What split between topic areas would YOU prefer?. Number of responses: 12 responses.">
            <a:extLst>
              <a:ext uri="{FF2B5EF4-FFF2-40B4-BE49-F238E27FC236}">
                <a16:creationId xmlns:a16="http://schemas.microsoft.com/office/drawing/2014/main" id="{84F6C755-6719-406B-94E0-BC94EF2A8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95" y="1235075"/>
            <a:ext cx="12192000" cy="56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7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statisticshowto.datasciencecentral.com/wp-content/uploads/2014/01/Bush_cuts2.png">
            <a:extLst>
              <a:ext uri="{FF2B5EF4-FFF2-40B4-BE49-F238E27FC236}">
                <a16:creationId xmlns:a16="http://schemas.microsoft.com/office/drawing/2014/main" id="{404E9081-D5AF-4850-A237-B431A9BA0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091" y="161298"/>
            <a:ext cx="7869106" cy="58162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922899-2C6A-4CF4-A008-098735CCB857}"/>
              </a:ext>
            </a:extLst>
          </p:cNvPr>
          <p:cNvSpPr/>
          <p:nvPr/>
        </p:nvSpPr>
        <p:spPr>
          <a:xfrm>
            <a:off x="7744524" y="6109094"/>
            <a:ext cx="3998752" cy="646331"/>
          </a:xfrm>
          <a:prstGeom prst="rect">
            <a:avLst/>
          </a:prstGeom>
        </p:spPr>
        <p:txBody>
          <a:bodyPr wrap="square">
            <a:spAutoFit/>
          </a:bodyPr>
          <a:lstStyle/>
          <a:p>
            <a:r>
              <a:rPr lang="en-US" dirty="0">
                <a:hlinkClick r:id="rId3"/>
              </a:rPr>
              <a:t>https://www.statisticshowto.datasciencecentral.com/misleading-graphs/</a:t>
            </a:r>
            <a:endParaRPr lang="en-US" dirty="0"/>
          </a:p>
        </p:txBody>
      </p:sp>
      <p:sp>
        <p:nvSpPr>
          <p:cNvPr id="7" name="TextBox 6">
            <a:extLst>
              <a:ext uri="{FF2B5EF4-FFF2-40B4-BE49-F238E27FC236}">
                <a16:creationId xmlns:a16="http://schemas.microsoft.com/office/drawing/2014/main" id="{CF28A2AB-FAEA-4CA9-AFFD-A05606BE206A}"/>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pic>
        <p:nvPicPr>
          <p:cNvPr id="2" name="Picture 1">
            <a:extLst>
              <a:ext uri="{FF2B5EF4-FFF2-40B4-BE49-F238E27FC236}">
                <a16:creationId xmlns:a16="http://schemas.microsoft.com/office/drawing/2014/main" id="{AFDFAAE8-2140-4D55-B790-889CED062225}"/>
              </a:ext>
            </a:extLst>
          </p:cNvPr>
          <p:cNvPicPr>
            <a:picLocks noChangeAspect="1"/>
          </p:cNvPicPr>
          <p:nvPr/>
        </p:nvPicPr>
        <p:blipFill>
          <a:blip r:embed="rId4"/>
          <a:stretch>
            <a:fillRect/>
          </a:stretch>
        </p:blipFill>
        <p:spPr>
          <a:xfrm>
            <a:off x="397954" y="878337"/>
            <a:ext cx="3023878" cy="2755631"/>
          </a:xfrm>
          <a:prstGeom prst="rect">
            <a:avLst/>
          </a:prstGeom>
        </p:spPr>
      </p:pic>
      <p:pic>
        <p:nvPicPr>
          <p:cNvPr id="3" name="Picture 2">
            <a:extLst>
              <a:ext uri="{FF2B5EF4-FFF2-40B4-BE49-F238E27FC236}">
                <a16:creationId xmlns:a16="http://schemas.microsoft.com/office/drawing/2014/main" id="{29177BA1-F60E-4BED-BC6C-7C5A23555671}"/>
              </a:ext>
            </a:extLst>
          </p:cNvPr>
          <p:cNvPicPr>
            <a:picLocks noChangeAspect="1"/>
          </p:cNvPicPr>
          <p:nvPr/>
        </p:nvPicPr>
        <p:blipFill>
          <a:blip r:embed="rId5"/>
          <a:stretch>
            <a:fillRect/>
          </a:stretch>
        </p:blipFill>
        <p:spPr>
          <a:xfrm>
            <a:off x="397954" y="3765468"/>
            <a:ext cx="2999492" cy="2755631"/>
          </a:xfrm>
          <a:prstGeom prst="rect">
            <a:avLst/>
          </a:prstGeom>
        </p:spPr>
      </p:pic>
    </p:spTree>
    <p:extLst>
      <p:ext uri="{BB962C8B-B14F-4D97-AF65-F5344CB8AC3E}">
        <p14:creationId xmlns:p14="http://schemas.microsoft.com/office/powerpoint/2010/main" val="32069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www.statisticshowto.datasciencecentral.com/wp-content/uploads/2014/01/unemployment-rate.jpg">
            <a:extLst>
              <a:ext uri="{FF2B5EF4-FFF2-40B4-BE49-F238E27FC236}">
                <a16:creationId xmlns:a16="http://schemas.microsoft.com/office/drawing/2014/main" id="{7A5A673D-12CC-4B45-8927-EC2F5D9D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877" y="0"/>
            <a:ext cx="9232377" cy="55707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ource: http://freethoughtblogs.com/lousycanuck/2011/12/14/im-better-at-graphs-than-fox-news/">
            <a:extLst>
              <a:ext uri="{FF2B5EF4-FFF2-40B4-BE49-F238E27FC236}">
                <a16:creationId xmlns:a16="http://schemas.microsoft.com/office/drawing/2014/main" id="{E9093F69-7CA1-4FC2-A3BD-05369E59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82" y="2438144"/>
            <a:ext cx="7432863" cy="4310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B8E255-7B00-4C69-A0FF-8C6BDC70E2B8}"/>
              </a:ext>
            </a:extLst>
          </p:cNvPr>
          <p:cNvSpPr/>
          <p:nvPr/>
        </p:nvSpPr>
        <p:spPr>
          <a:xfrm>
            <a:off x="8031060" y="5865813"/>
            <a:ext cx="3998752" cy="646331"/>
          </a:xfrm>
          <a:prstGeom prst="rect">
            <a:avLst/>
          </a:prstGeom>
        </p:spPr>
        <p:txBody>
          <a:bodyPr wrap="square">
            <a:spAutoFit/>
          </a:bodyPr>
          <a:lstStyle/>
          <a:p>
            <a:r>
              <a:rPr lang="en-US" dirty="0">
                <a:hlinkClick r:id="rId4"/>
              </a:rPr>
              <a:t>https://www.statisticshowto.datasciencecentral.com/misleading-graphs/</a:t>
            </a:r>
            <a:endParaRPr lang="en-US" dirty="0"/>
          </a:p>
        </p:txBody>
      </p:sp>
      <p:sp>
        <p:nvSpPr>
          <p:cNvPr id="5" name="TextBox 4">
            <a:extLst>
              <a:ext uri="{FF2B5EF4-FFF2-40B4-BE49-F238E27FC236}">
                <a16:creationId xmlns:a16="http://schemas.microsoft.com/office/drawing/2014/main" id="{2774C7E3-C12D-46D1-A10D-CA5B3B7997EF}"/>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spTree>
    <p:extLst>
      <p:ext uri="{BB962C8B-B14F-4D97-AF65-F5344CB8AC3E}">
        <p14:creationId xmlns:p14="http://schemas.microsoft.com/office/powerpoint/2010/main" val="410804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idx="1"/>
          </p:nvPr>
        </p:nvSpPr>
        <p:spPr>
          <a:xfrm>
            <a:off x="455633" y="5376899"/>
            <a:ext cx="11132890" cy="1796049"/>
          </a:xfrm>
        </p:spPr>
        <p:txBody>
          <a:bodyPr>
            <a:normAutofit/>
          </a:bodyPr>
          <a:lstStyle/>
          <a:p>
            <a:r>
              <a:rPr lang="en-US" sz="3200" dirty="0"/>
              <a:t>Who had the best May peak?</a:t>
            </a:r>
          </a:p>
          <a:p>
            <a:pPr lvl="1"/>
            <a:r>
              <a:rPr lang="en-US" sz="2800" dirty="0"/>
              <a:t>By how much?</a:t>
            </a:r>
          </a:p>
          <a:p>
            <a:r>
              <a:rPr lang="en-US" sz="3200" dirty="0"/>
              <a:t>Who had the best Oct peak?</a:t>
            </a:r>
          </a:p>
        </p:txBody>
      </p:sp>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b="52784"/>
          <a:stretch/>
        </p:blipFill>
        <p:spPr bwMode="auto">
          <a:xfrm>
            <a:off x="346576" y="-267494"/>
            <a:ext cx="11954480" cy="56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18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10643" b="1793"/>
          <a:stretch/>
        </p:blipFill>
        <p:spPr bwMode="auto">
          <a:xfrm>
            <a:off x="353736" y="0"/>
            <a:ext cx="9780980" cy="5276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a:extLst>
              <a:ext uri="{FF2B5EF4-FFF2-40B4-BE49-F238E27FC236}">
                <a16:creationId xmlns:a16="http://schemas.microsoft.com/office/drawing/2014/main" id="{BAE08EBF-6C45-4933-81FA-3865F0B45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73" b="81061"/>
          <a:stretch/>
        </p:blipFill>
        <p:spPr bwMode="auto">
          <a:xfrm>
            <a:off x="10373337" y="0"/>
            <a:ext cx="1605093" cy="22640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a:extLst>
              <a:ext uri="{FF2B5EF4-FFF2-40B4-BE49-F238E27FC236}">
                <a16:creationId xmlns:a16="http://schemas.microsoft.com/office/drawing/2014/main" id="{B68742D6-EBF3-450F-8899-37F5974896DC}"/>
              </a:ext>
            </a:extLst>
          </p:cNvPr>
          <p:cNvSpPr txBox="1">
            <a:spLocks/>
          </p:cNvSpPr>
          <p:nvPr/>
        </p:nvSpPr>
        <p:spPr>
          <a:xfrm>
            <a:off x="455633" y="5276675"/>
            <a:ext cx="11132890" cy="1896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Who had the best May peak?</a:t>
            </a:r>
          </a:p>
          <a:p>
            <a:pPr lvl="1"/>
            <a:r>
              <a:rPr lang="en-US" sz="2800"/>
              <a:t>By how much?</a:t>
            </a:r>
          </a:p>
          <a:p>
            <a:r>
              <a:rPr lang="en-US" sz="3200"/>
              <a:t>Who had the best Oct peak?</a:t>
            </a:r>
            <a:endParaRPr lang="en-US" sz="3200" dirty="0"/>
          </a:p>
        </p:txBody>
      </p:sp>
    </p:spTree>
    <p:extLst>
      <p:ext uri="{BB962C8B-B14F-4D97-AF65-F5344CB8AC3E}">
        <p14:creationId xmlns:p14="http://schemas.microsoft.com/office/powerpoint/2010/main" val="33336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751"/>
            <a:ext cx="11145931" cy="3768430"/>
          </a:xfrm>
          <a:prstGeom prst="rect">
            <a:avLst/>
          </a:prstGeom>
        </p:spPr>
      </p:pic>
      <p:sp>
        <p:nvSpPr>
          <p:cNvPr id="6" name="Title 5">
            <a:extLst>
              <a:ext uri="{FF2B5EF4-FFF2-40B4-BE49-F238E27FC236}">
                <a16:creationId xmlns:a16="http://schemas.microsoft.com/office/drawing/2014/main" id="{252DCCB9-374B-4D8B-9213-ECFB4E96D8C6}"/>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59E5B085-AC34-4330-A3E9-48D65EBDA5F6}"/>
              </a:ext>
            </a:extLst>
          </p:cNvPr>
          <p:cNvSpPr>
            <a:spLocks noGrp="1"/>
          </p:cNvSpPr>
          <p:nvPr>
            <p:ph idx="1"/>
          </p:nvPr>
        </p:nvSpPr>
        <p:spPr>
          <a:xfrm>
            <a:off x="838200" y="4051883"/>
            <a:ext cx="10515600" cy="2125080"/>
          </a:xfrm>
        </p:spPr>
        <p:txBody>
          <a:bodyPr/>
          <a:lstStyle/>
          <a:p>
            <a:r>
              <a:rPr lang="en-US" dirty="0"/>
              <a:t>Useful, but only to those who know</a:t>
            </a:r>
          </a:p>
          <a:p>
            <a:r>
              <a:rPr lang="en-US" dirty="0"/>
              <a:t>Unstable y-axis makes comparing areas difficult</a:t>
            </a:r>
          </a:p>
          <a:p>
            <a:r>
              <a:rPr lang="en-US" dirty="0"/>
              <a:t>Good if the insight is the top and bottom angle (converging, diverging)</a:t>
            </a:r>
          </a:p>
          <a:p>
            <a:r>
              <a:rPr lang="en-US" dirty="0"/>
              <a:t>Poor choice is it is about comparing WIP over time</a:t>
            </a:r>
          </a:p>
        </p:txBody>
      </p:sp>
    </p:spTree>
    <p:extLst>
      <p:ext uri="{BB962C8B-B14F-4D97-AF65-F5344CB8AC3E}">
        <p14:creationId xmlns:p14="http://schemas.microsoft.com/office/powerpoint/2010/main" val="1998910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descr="Screen Clipping">
            <a:extLst>
              <a:ext uri="{FF2B5EF4-FFF2-40B4-BE49-F238E27FC236}">
                <a16:creationId xmlns:a16="http://schemas.microsoft.com/office/drawing/2014/main" id="{0AB716DC-8B3A-4BDE-AD30-20B6CCBF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06" y="1598408"/>
            <a:ext cx="8811383" cy="5023321"/>
          </a:xfrm>
          <a:prstGeom prst="rect">
            <a:avLst/>
          </a:prstGeom>
        </p:spPr>
      </p:pic>
      <p:sp>
        <p:nvSpPr>
          <p:cNvPr id="6" name="Thought Bubble: Cloud 5">
            <a:extLst>
              <a:ext uri="{FF2B5EF4-FFF2-40B4-BE49-F238E27FC236}">
                <a16:creationId xmlns:a16="http://schemas.microsoft.com/office/drawing/2014/main" id="{55BDBFB7-EE0C-4D76-9DB4-663EA3257E0E}"/>
              </a:ext>
            </a:extLst>
          </p:cNvPr>
          <p:cNvSpPr/>
          <p:nvPr/>
        </p:nvSpPr>
        <p:spPr>
          <a:xfrm>
            <a:off x="8456103" y="612396"/>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179730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graphicFrame>
        <p:nvGraphicFramePr>
          <p:cNvPr id="5" name="Chart 4">
            <a:extLst>
              <a:ext uri="{FF2B5EF4-FFF2-40B4-BE49-F238E27FC236}">
                <a16:creationId xmlns:a16="http://schemas.microsoft.com/office/drawing/2014/main" id="{065049FA-4682-4B45-8187-EFD8B0578008}"/>
              </a:ext>
            </a:extLst>
          </p:cNvPr>
          <p:cNvGraphicFramePr>
            <a:graphicFrameLocks/>
          </p:cNvGraphicFramePr>
          <p:nvPr>
            <p:extLst>
              <p:ext uri="{D42A27DB-BD31-4B8C-83A1-F6EECF244321}">
                <p14:modId xmlns:p14="http://schemas.microsoft.com/office/powerpoint/2010/main" val="3826770801"/>
              </p:ext>
            </p:extLst>
          </p:nvPr>
        </p:nvGraphicFramePr>
        <p:xfrm>
          <a:off x="503722" y="1825624"/>
          <a:ext cx="10719336" cy="4642901"/>
        </p:xfrm>
        <a:graphic>
          <a:graphicData uri="http://schemas.openxmlformats.org/drawingml/2006/chart">
            <c:chart xmlns:c="http://schemas.openxmlformats.org/drawingml/2006/chart" xmlns:r="http://schemas.openxmlformats.org/officeDocument/2006/relationships" r:id="rId2"/>
          </a:graphicData>
        </a:graphic>
      </p:graphicFrame>
      <p:sp>
        <p:nvSpPr>
          <p:cNvPr id="6" name="Thought Bubble: Cloud 5">
            <a:extLst>
              <a:ext uri="{FF2B5EF4-FFF2-40B4-BE49-F238E27FC236}">
                <a16:creationId xmlns:a16="http://schemas.microsoft.com/office/drawing/2014/main" id="{0B0755E0-C511-415B-BE08-FB1A58B0957B}"/>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026468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36E700-C46A-40E1-B2E2-736AE0CBD040}"/>
              </a:ext>
            </a:extLst>
          </p:cNvPr>
          <p:cNvPicPr>
            <a:picLocks noChangeAspect="1"/>
          </p:cNvPicPr>
          <p:nvPr/>
        </p:nvPicPr>
        <p:blipFill>
          <a:blip r:embed="rId2"/>
          <a:stretch>
            <a:fillRect/>
          </a:stretch>
        </p:blipFill>
        <p:spPr>
          <a:xfrm>
            <a:off x="838200" y="1553762"/>
            <a:ext cx="9215923" cy="5107097"/>
          </a:xfrm>
          <a:prstGeom prst="rect">
            <a:avLst/>
          </a:prstGeom>
        </p:spPr>
      </p:pic>
      <p:sp>
        <p:nvSpPr>
          <p:cNvPr id="7" name="Thought Bubble: Cloud 6">
            <a:extLst>
              <a:ext uri="{FF2B5EF4-FFF2-40B4-BE49-F238E27FC236}">
                <a16:creationId xmlns:a16="http://schemas.microsoft.com/office/drawing/2014/main" id="{FFC9FBA4-B866-409B-A8E3-460B4A9B8699}"/>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415428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1016D3-66E1-41BD-9A59-34D0655685C3}"/>
              </a:ext>
            </a:extLst>
          </p:cNvPr>
          <p:cNvPicPr/>
          <p:nvPr/>
        </p:nvPicPr>
        <p:blipFill rotWithShape="1">
          <a:blip r:embed="rId2"/>
          <a:srcRect l="1239" t="40323" r="3394" b="20289"/>
          <a:stretch/>
        </p:blipFill>
        <p:spPr>
          <a:xfrm>
            <a:off x="223915" y="2663505"/>
            <a:ext cx="12529870" cy="2910980"/>
          </a:xfrm>
          <a:prstGeom prst="rect">
            <a:avLst/>
          </a:prstGeom>
        </p:spPr>
      </p:pic>
      <p:sp>
        <p:nvSpPr>
          <p:cNvPr id="6" name="Thought Bubble: Cloud 5">
            <a:extLst>
              <a:ext uri="{FF2B5EF4-FFF2-40B4-BE49-F238E27FC236}">
                <a16:creationId xmlns:a16="http://schemas.microsoft.com/office/drawing/2014/main" id="{FDB18E4F-4CB1-43E9-9F24-8EB76AB7C2D9}"/>
              </a:ext>
            </a:extLst>
          </p:cNvPr>
          <p:cNvSpPr/>
          <p:nvPr/>
        </p:nvSpPr>
        <p:spPr>
          <a:xfrm>
            <a:off x="8856187" y="46399"/>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4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is better – 6 foot view, 6 inch view</a:t>
            </a:r>
          </a:p>
        </p:txBody>
      </p:sp>
      <p:graphicFrame>
        <p:nvGraphicFramePr>
          <p:cNvPr id="3" name="Chart 2"/>
          <p:cNvGraphicFramePr>
            <a:graphicFrameLocks/>
          </p:cNvGraphicFramePr>
          <p:nvPr>
            <p:extLst>
              <p:ext uri="{D42A27DB-BD31-4B8C-83A1-F6EECF244321}">
                <p14:modId xmlns:p14="http://schemas.microsoft.com/office/powerpoint/2010/main" val="111379071"/>
              </p:ext>
            </p:extLst>
          </p:nvPr>
        </p:nvGraphicFramePr>
        <p:xfrm>
          <a:off x="1990095" y="1690687"/>
          <a:ext cx="8305203" cy="4802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159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05B7-E078-457C-BE0B-DD57642E7A05}"/>
              </a:ext>
            </a:extLst>
          </p:cNvPr>
          <p:cNvSpPr>
            <a:spLocks noGrp="1"/>
          </p:cNvSpPr>
          <p:nvPr>
            <p:ph type="title"/>
          </p:nvPr>
        </p:nvSpPr>
        <p:spPr/>
        <p:txBody>
          <a:bodyPr/>
          <a:lstStyle/>
          <a:p>
            <a:r>
              <a:rPr lang="en-US" b="1" dirty="0">
                <a:solidFill>
                  <a:schemeClr val="accent1"/>
                </a:solidFill>
              </a:rPr>
              <a:t>Metrics</a:t>
            </a:r>
            <a:r>
              <a:rPr lang="en-US" dirty="0"/>
              <a:t> or </a:t>
            </a:r>
            <a:r>
              <a:rPr lang="en-US" b="1" dirty="0">
                <a:solidFill>
                  <a:schemeClr val="accent2"/>
                </a:solidFill>
              </a:rPr>
              <a:t>Forecasting</a:t>
            </a:r>
          </a:p>
        </p:txBody>
      </p:sp>
      <p:sp>
        <p:nvSpPr>
          <p:cNvPr id="3" name="Content Placeholder 2">
            <a:extLst>
              <a:ext uri="{FF2B5EF4-FFF2-40B4-BE49-F238E27FC236}">
                <a16:creationId xmlns:a16="http://schemas.microsoft.com/office/drawing/2014/main" id="{03B7B37B-BE70-4941-971A-7F1AA22E6287}"/>
              </a:ext>
            </a:extLst>
          </p:cNvPr>
          <p:cNvSpPr>
            <a:spLocks noGrp="1"/>
          </p:cNvSpPr>
          <p:nvPr>
            <p:ph idx="1"/>
          </p:nvPr>
        </p:nvSpPr>
        <p:spPr>
          <a:xfrm>
            <a:off x="385895" y="1825625"/>
            <a:ext cx="11392248" cy="4751344"/>
          </a:xfrm>
        </p:spPr>
        <p:txBody>
          <a:bodyPr>
            <a:normAutofit fontScale="85000" lnSpcReduction="20000"/>
          </a:bodyPr>
          <a:lstStyle/>
          <a:p>
            <a:r>
              <a:rPr lang="en-US" dirty="0">
                <a:solidFill>
                  <a:schemeClr val="accent1"/>
                </a:solidFill>
              </a:rPr>
              <a:t>Tips on how to automate tracking and understanding on how to visualize insights using relevant data.</a:t>
            </a:r>
          </a:p>
          <a:p>
            <a:r>
              <a:rPr lang="en-US" dirty="0">
                <a:solidFill>
                  <a:schemeClr val="accent1"/>
                </a:solidFill>
              </a:rPr>
              <a:t>How to compare team that use different ways and size to define work.</a:t>
            </a:r>
          </a:p>
          <a:p>
            <a:r>
              <a:rPr lang="en-US" dirty="0">
                <a:solidFill>
                  <a:schemeClr val="accent1"/>
                </a:solidFill>
              </a:rPr>
              <a:t>How to work with outcomes with the team and </a:t>
            </a:r>
            <a:r>
              <a:rPr lang="en-US" dirty="0" err="1">
                <a:solidFill>
                  <a:schemeClr val="accent1"/>
                </a:solidFill>
              </a:rPr>
              <a:t>visualising</a:t>
            </a:r>
            <a:r>
              <a:rPr lang="en-US" dirty="0">
                <a:solidFill>
                  <a:schemeClr val="accent1"/>
                </a:solidFill>
              </a:rPr>
              <a:t> those</a:t>
            </a:r>
          </a:p>
          <a:p>
            <a:r>
              <a:rPr lang="en-US" dirty="0">
                <a:solidFill>
                  <a:schemeClr val="accent2"/>
                </a:solidFill>
              </a:rPr>
              <a:t>The appliances of Monte Carlo simulation within Product Development</a:t>
            </a:r>
          </a:p>
          <a:p>
            <a:r>
              <a:rPr lang="en-US" dirty="0">
                <a:solidFill>
                  <a:schemeClr val="accent1"/>
                </a:solidFill>
              </a:rPr>
              <a:t>How do you suggest measuring </a:t>
            </a:r>
            <a:r>
              <a:rPr lang="en-US" dirty="0" err="1">
                <a:solidFill>
                  <a:schemeClr val="accent1"/>
                </a:solidFill>
              </a:rPr>
              <a:t>utilisation</a:t>
            </a:r>
            <a:r>
              <a:rPr lang="en-US" dirty="0">
                <a:solidFill>
                  <a:schemeClr val="accent1"/>
                </a:solidFill>
              </a:rPr>
              <a:t> (and it's impact) in a way that is not too intrusive?</a:t>
            </a:r>
          </a:p>
          <a:p>
            <a:r>
              <a:rPr lang="en-US" dirty="0">
                <a:solidFill>
                  <a:schemeClr val="accent1"/>
                </a:solidFill>
              </a:rPr>
              <a:t>How to get good metrics for my coaching work</a:t>
            </a:r>
          </a:p>
          <a:p>
            <a:r>
              <a:rPr lang="en-US" dirty="0">
                <a:solidFill>
                  <a:schemeClr val="accent2"/>
                </a:solidFill>
              </a:rPr>
              <a:t>I would love to be able to come back to my office and have a "tool" to forecast that both the developers, the product owners and the people above the product owner should accept. So the developers shouldn't have to guesstimate how long time it will take to build a new feature.</a:t>
            </a:r>
          </a:p>
          <a:p>
            <a:r>
              <a:rPr lang="en-US" dirty="0">
                <a:solidFill>
                  <a:schemeClr val="accent1"/>
                </a:solidFill>
              </a:rPr>
              <a:t>Tips for how to gather (high quality) data, both with physical boards and digital tools</a:t>
            </a:r>
          </a:p>
          <a:p>
            <a:r>
              <a:rPr lang="en-US" dirty="0">
                <a:solidFill>
                  <a:schemeClr val="accent2"/>
                </a:solidFill>
              </a:rPr>
              <a:t>How to use range estimates when relevant history isn’t available.</a:t>
            </a:r>
          </a:p>
        </p:txBody>
      </p:sp>
    </p:spTree>
    <p:extLst>
      <p:ext uri="{BB962C8B-B14F-4D97-AF65-F5344CB8AC3E}">
        <p14:creationId xmlns:p14="http://schemas.microsoft.com/office/powerpoint/2010/main" val="73304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 Visualization Diagram">
            <a:extLst>
              <a:ext uri="{FF2B5EF4-FFF2-40B4-BE49-F238E27FC236}">
                <a16:creationId xmlns:a16="http://schemas.microsoft.com/office/drawing/2014/main" id="{860E785F-8DF9-4FE0-9810-18DDFBB4C6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7845" y="204152"/>
            <a:ext cx="8576310" cy="6449695"/>
          </a:xfrm>
          <a:prstGeom prst="rect">
            <a:avLst/>
          </a:prstGeom>
          <a:noFill/>
          <a:ln>
            <a:noFill/>
          </a:ln>
        </p:spPr>
      </p:pic>
    </p:spTree>
    <p:extLst>
      <p:ext uri="{BB962C8B-B14F-4D97-AF65-F5344CB8AC3E}">
        <p14:creationId xmlns:p14="http://schemas.microsoft.com/office/powerpoint/2010/main" val="713608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468AD-788E-4149-AC96-394DF3A3C693}"/>
              </a:ext>
            </a:extLst>
          </p:cNvPr>
          <p:cNvSpPr/>
          <p:nvPr/>
        </p:nvSpPr>
        <p:spPr>
          <a:xfrm>
            <a:off x="75501" y="6349900"/>
            <a:ext cx="12116499" cy="581441"/>
          </a:xfrm>
          <a:prstGeom prst="rect">
            <a:avLst/>
          </a:prstGeom>
        </p:spPr>
        <p:txBody>
          <a:bodyPr wrap="square">
            <a:spAutoFit/>
          </a:bodyPr>
          <a:lstStyle/>
          <a:p>
            <a:pPr algn="ct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All these images from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https://www.vizwiz.com/2018/07/visual-vocabulary.html</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https://photos.google.com/share/AF1QipOsge9krcbmO5qj6mzjFbG4WfUL6jYVayXTqBO_BclqUEB94mZrWw-E9-o-Q_pHMQ?key=Tk04RW9oVDZxcC05UEIzRTRYcVJqeXNjb1o4NFpn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5E3E244-F214-4D5C-881C-4AD14E1FDAD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57" y="1"/>
            <a:ext cx="11133851" cy="6763988"/>
          </a:xfrm>
          <a:prstGeom prst="rect">
            <a:avLst/>
          </a:prstGeom>
          <a:noFill/>
          <a:ln>
            <a:noFill/>
          </a:ln>
        </p:spPr>
      </p:pic>
    </p:spTree>
    <p:extLst>
      <p:ext uri="{BB962C8B-B14F-4D97-AF65-F5344CB8AC3E}">
        <p14:creationId xmlns:p14="http://schemas.microsoft.com/office/powerpoint/2010/main" val="686001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A20E0-4E4B-43A2-8C5B-606598AA16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400" y="0"/>
            <a:ext cx="11288598" cy="6858000"/>
          </a:xfrm>
          <a:prstGeom prst="rect">
            <a:avLst/>
          </a:prstGeom>
          <a:noFill/>
          <a:ln>
            <a:noFill/>
          </a:ln>
        </p:spPr>
      </p:pic>
    </p:spTree>
    <p:extLst>
      <p:ext uri="{BB962C8B-B14F-4D97-AF65-F5344CB8AC3E}">
        <p14:creationId xmlns:p14="http://schemas.microsoft.com/office/powerpoint/2010/main" val="331125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A02E3-7F39-4D7C-996A-B26B793B83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52" y="0"/>
            <a:ext cx="11242623" cy="6858000"/>
          </a:xfrm>
          <a:prstGeom prst="rect">
            <a:avLst/>
          </a:prstGeom>
          <a:noFill/>
          <a:ln>
            <a:noFill/>
          </a:ln>
        </p:spPr>
      </p:pic>
    </p:spTree>
    <p:extLst>
      <p:ext uri="{BB962C8B-B14F-4D97-AF65-F5344CB8AC3E}">
        <p14:creationId xmlns:p14="http://schemas.microsoft.com/office/powerpoint/2010/main" val="1766840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1329C-0DAF-4039-A7B0-CE1157BB1E2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45" y="0"/>
            <a:ext cx="11288598" cy="6858000"/>
          </a:xfrm>
          <a:prstGeom prst="rect">
            <a:avLst/>
          </a:prstGeom>
          <a:noFill/>
          <a:ln>
            <a:noFill/>
          </a:ln>
        </p:spPr>
      </p:pic>
    </p:spTree>
    <p:extLst>
      <p:ext uri="{BB962C8B-B14F-4D97-AF65-F5344CB8AC3E}">
        <p14:creationId xmlns:p14="http://schemas.microsoft.com/office/powerpoint/2010/main" val="4118616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BB137-5F56-4EF3-87D0-0B791F1F65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21" y="0"/>
            <a:ext cx="11288598" cy="6858000"/>
          </a:xfrm>
          <a:prstGeom prst="rect">
            <a:avLst/>
          </a:prstGeom>
          <a:noFill/>
          <a:ln>
            <a:noFill/>
          </a:ln>
        </p:spPr>
      </p:pic>
    </p:spTree>
    <p:extLst>
      <p:ext uri="{BB962C8B-B14F-4D97-AF65-F5344CB8AC3E}">
        <p14:creationId xmlns:p14="http://schemas.microsoft.com/office/powerpoint/2010/main" val="1650624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154004-4194-4585-9969-30A86D6B84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4208" y="0"/>
            <a:ext cx="9117197" cy="6851864"/>
          </a:xfrm>
          <a:prstGeom prst="rect">
            <a:avLst/>
          </a:prstGeom>
          <a:noFill/>
          <a:ln>
            <a:noFill/>
          </a:ln>
        </p:spPr>
      </p:pic>
    </p:spTree>
    <p:extLst>
      <p:ext uri="{BB962C8B-B14F-4D97-AF65-F5344CB8AC3E}">
        <p14:creationId xmlns:p14="http://schemas.microsoft.com/office/powerpoint/2010/main" val="3123887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3226B-AE76-4ABC-A29E-7EE50B36997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4269" y="1022"/>
            <a:ext cx="9123462" cy="6856978"/>
          </a:xfrm>
          <a:prstGeom prst="rect">
            <a:avLst/>
          </a:prstGeom>
          <a:noFill/>
          <a:ln>
            <a:noFill/>
          </a:ln>
        </p:spPr>
      </p:pic>
    </p:spTree>
    <p:extLst>
      <p:ext uri="{BB962C8B-B14F-4D97-AF65-F5344CB8AC3E}">
        <p14:creationId xmlns:p14="http://schemas.microsoft.com/office/powerpoint/2010/main" val="1066323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36735-239C-4F0B-8A8B-182646F31C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077" y="0"/>
            <a:ext cx="9125028" cy="6858000"/>
          </a:xfrm>
          <a:prstGeom prst="rect">
            <a:avLst/>
          </a:prstGeom>
          <a:noFill/>
          <a:ln>
            <a:noFill/>
          </a:ln>
        </p:spPr>
      </p:pic>
    </p:spTree>
    <p:extLst>
      <p:ext uri="{BB962C8B-B14F-4D97-AF65-F5344CB8AC3E}">
        <p14:creationId xmlns:p14="http://schemas.microsoft.com/office/powerpoint/2010/main" val="2520263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0C52D5-BB29-4799-BA31-9266B8F429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3525" y="657225"/>
            <a:ext cx="9124950" cy="5543550"/>
          </a:xfrm>
          <a:prstGeom prst="rect">
            <a:avLst/>
          </a:prstGeom>
          <a:noFill/>
          <a:ln>
            <a:noFill/>
          </a:ln>
        </p:spPr>
      </p:pic>
    </p:spTree>
    <p:extLst>
      <p:ext uri="{BB962C8B-B14F-4D97-AF65-F5344CB8AC3E}">
        <p14:creationId xmlns:p14="http://schemas.microsoft.com/office/powerpoint/2010/main" val="348554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B923-572C-47E3-A4D3-164077B8016D}"/>
              </a:ext>
            </a:extLst>
          </p:cNvPr>
          <p:cNvSpPr>
            <a:spLocks noGrp="1"/>
          </p:cNvSpPr>
          <p:nvPr>
            <p:ph type="title"/>
          </p:nvPr>
        </p:nvSpPr>
        <p:spPr/>
        <p:txBody>
          <a:bodyPr/>
          <a:lstStyle/>
          <a:p>
            <a:r>
              <a:rPr lang="en-US" dirty="0"/>
              <a:t>Attendee Selected Topics</a:t>
            </a:r>
          </a:p>
        </p:txBody>
      </p:sp>
      <p:sp>
        <p:nvSpPr>
          <p:cNvPr id="3" name="Content Placeholder 2">
            <a:extLst>
              <a:ext uri="{FF2B5EF4-FFF2-40B4-BE49-F238E27FC236}">
                <a16:creationId xmlns:a16="http://schemas.microsoft.com/office/drawing/2014/main" id="{37FA3E9A-F3A8-421C-97C7-6301F934B65F}"/>
              </a:ext>
            </a:extLst>
          </p:cNvPr>
          <p:cNvSpPr>
            <a:spLocks noGrp="1"/>
          </p:cNvSpPr>
          <p:nvPr>
            <p:ph idx="1"/>
          </p:nvPr>
        </p:nvSpPr>
        <p:spPr/>
        <p:txBody>
          <a:bodyPr>
            <a:normAutofit fontScale="70000" lnSpcReduction="20000"/>
          </a:bodyPr>
          <a:lstStyle/>
          <a:p>
            <a:r>
              <a:rPr lang="en-US" dirty="0"/>
              <a:t>Suggested</a:t>
            </a:r>
          </a:p>
          <a:p>
            <a:pPr lvl="1"/>
            <a:r>
              <a:rPr lang="en-US" dirty="0"/>
              <a:t>Team sizing</a:t>
            </a:r>
          </a:p>
          <a:p>
            <a:r>
              <a:rPr lang="en-US" dirty="0"/>
              <a:t>Clear Yes -&gt; Added to the day</a:t>
            </a:r>
          </a:p>
          <a:p>
            <a:pPr lvl="1"/>
            <a:r>
              <a:rPr lang="en-US" dirty="0"/>
              <a:t>Dependency Impact Planning &amp; Management (this is your 2 15 mi slots, don't choose any other 15 min)</a:t>
            </a:r>
          </a:p>
          <a:p>
            <a:r>
              <a:rPr lang="en-US" dirty="0"/>
              <a:t>Clear Yes, but just the main points -&gt; Going to cover when they come up</a:t>
            </a:r>
          </a:p>
          <a:p>
            <a:pPr lvl="1"/>
            <a:r>
              <a:rPr lang="en-US" dirty="0"/>
              <a:t>Top 3 Forecasting Fails</a:t>
            </a:r>
          </a:p>
          <a:p>
            <a:pPr lvl="1"/>
            <a:r>
              <a:rPr lang="en-US" dirty="0"/>
              <a:t>Time Series Forecasting (Demand)</a:t>
            </a:r>
          </a:p>
          <a:p>
            <a:pPr lvl="1"/>
            <a:r>
              <a:rPr lang="en-US" dirty="0"/>
              <a:t>Chart types</a:t>
            </a:r>
          </a:p>
          <a:p>
            <a:pPr lvl="1"/>
            <a:r>
              <a:rPr lang="en-US" dirty="0"/>
              <a:t>Why &gt;80 Utilization Sucks</a:t>
            </a:r>
          </a:p>
          <a:p>
            <a:pPr lvl="1"/>
            <a:r>
              <a:rPr lang="en-US" dirty="0"/>
              <a:t>Skill Assessment Mapping</a:t>
            </a:r>
          </a:p>
          <a:p>
            <a:pPr lvl="1"/>
            <a:r>
              <a:rPr lang="en-US" dirty="0"/>
              <a:t>Estimating Scope Growth</a:t>
            </a:r>
          </a:p>
          <a:p>
            <a:r>
              <a:rPr lang="en-US" dirty="0"/>
              <a:t>Clear No -&gt; Catch me at lunch or the breaks</a:t>
            </a:r>
          </a:p>
          <a:p>
            <a:pPr lvl="1"/>
            <a:r>
              <a:rPr lang="en-US" dirty="0"/>
              <a:t>Forecasting before you have empirical data</a:t>
            </a:r>
          </a:p>
          <a:p>
            <a:pPr lvl="1"/>
            <a:r>
              <a:rPr lang="en-US" dirty="0"/>
              <a:t>How many defects remain?</a:t>
            </a:r>
          </a:p>
          <a:p>
            <a:pPr lvl="1"/>
            <a:r>
              <a:rPr lang="en-US" dirty="0"/>
              <a:t>Detecting Fraudulent Data</a:t>
            </a:r>
          </a:p>
        </p:txBody>
      </p:sp>
    </p:spTree>
    <p:extLst>
      <p:ext uri="{BB962C8B-B14F-4D97-AF65-F5344CB8AC3E}">
        <p14:creationId xmlns:p14="http://schemas.microsoft.com/office/powerpoint/2010/main" val="723681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AC260-86C4-46CB-AFA2-5444444928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901" y="0"/>
            <a:ext cx="11288598" cy="6858000"/>
          </a:xfrm>
          <a:prstGeom prst="rect">
            <a:avLst/>
          </a:prstGeom>
          <a:noFill/>
          <a:ln>
            <a:noFill/>
          </a:ln>
        </p:spPr>
      </p:pic>
    </p:spTree>
    <p:extLst>
      <p:ext uri="{BB962C8B-B14F-4D97-AF65-F5344CB8AC3E}">
        <p14:creationId xmlns:p14="http://schemas.microsoft.com/office/powerpoint/2010/main" val="125960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829" y="0"/>
            <a:ext cx="11673617" cy="6858000"/>
          </a:xfrm>
          <a:prstGeom prst="rect">
            <a:avLst/>
          </a:prstGeom>
        </p:spPr>
      </p:pic>
      <p:sp>
        <p:nvSpPr>
          <p:cNvPr id="3" name="Rounded Rectangular Callout 2"/>
          <p:cNvSpPr/>
          <p:nvPr/>
        </p:nvSpPr>
        <p:spPr>
          <a:xfrm>
            <a:off x="8484870" y="2284413"/>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Interactivity invites exploration</a:t>
            </a:r>
          </a:p>
        </p:txBody>
      </p:sp>
      <p:sp>
        <p:nvSpPr>
          <p:cNvPr id="4" name="Rounded Rectangular Callout 3"/>
          <p:cNvSpPr/>
          <p:nvPr/>
        </p:nvSpPr>
        <p:spPr>
          <a:xfrm>
            <a:off x="3370510" y="1636713"/>
            <a:ext cx="309887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Teams naturally sampled the dots and discussed improvements</a:t>
            </a:r>
          </a:p>
        </p:txBody>
      </p:sp>
      <p:sp>
        <p:nvSpPr>
          <p:cNvPr id="5" name="Rectangle 4"/>
          <p:cNvSpPr/>
          <p:nvPr/>
        </p:nvSpPr>
        <p:spPr>
          <a:xfrm>
            <a:off x="328789" y="4468314"/>
            <a:ext cx="2434107" cy="17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Violates everything I said about self standing charts. But this is eye candy to invite exploration.</a:t>
            </a:r>
          </a:p>
        </p:txBody>
      </p:sp>
    </p:spTree>
    <p:extLst>
      <p:ext uri="{BB962C8B-B14F-4D97-AF65-F5344CB8AC3E}">
        <p14:creationId xmlns:p14="http://schemas.microsoft.com/office/powerpoint/2010/main" val="16803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C280E-88C3-4764-85BA-88C6D57F00CE}"/>
              </a:ext>
            </a:extLst>
          </p:cNvPr>
          <p:cNvSpPr>
            <a:spLocks noGrp="1"/>
          </p:cNvSpPr>
          <p:nvPr>
            <p:ph type="title"/>
          </p:nvPr>
        </p:nvSpPr>
        <p:spPr/>
        <p:txBody>
          <a:bodyPr/>
          <a:lstStyle/>
          <a:p>
            <a:r>
              <a:rPr lang="en-US" dirty="0"/>
              <a:t>Outcome Driven Metrics</a:t>
            </a:r>
          </a:p>
        </p:txBody>
      </p:sp>
      <p:sp>
        <p:nvSpPr>
          <p:cNvPr id="5" name="Text Placeholder 4">
            <a:extLst>
              <a:ext uri="{FF2B5EF4-FFF2-40B4-BE49-F238E27FC236}">
                <a16:creationId xmlns:a16="http://schemas.microsoft.com/office/drawing/2014/main" id="{256345A8-EB25-4800-8236-F91F0B0B8EEC}"/>
              </a:ext>
            </a:extLst>
          </p:cNvPr>
          <p:cNvSpPr>
            <a:spLocks noGrp="1"/>
          </p:cNvSpPr>
          <p:nvPr>
            <p:ph type="body" idx="1"/>
          </p:nvPr>
        </p:nvSpPr>
        <p:spPr/>
        <p:txBody>
          <a:bodyPr/>
          <a:lstStyle/>
          <a:p>
            <a:r>
              <a:rPr lang="en-US" dirty="0"/>
              <a:t>Using O.D.I.M. to drive dashboard design</a:t>
            </a:r>
          </a:p>
        </p:txBody>
      </p:sp>
    </p:spTree>
    <p:extLst>
      <p:ext uri="{BB962C8B-B14F-4D97-AF65-F5344CB8AC3E}">
        <p14:creationId xmlns:p14="http://schemas.microsoft.com/office/powerpoint/2010/main" val="4026903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9AED2-9FE5-434B-B75A-65E4D7811F3B}"/>
              </a:ext>
            </a:extLst>
          </p:cNvPr>
          <p:cNvPicPr>
            <a:picLocks noChangeAspect="1"/>
          </p:cNvPicPr>
          <p:nvPr/>
        </p:nvPicPr>
        <p:blipFill>
          <a:blip r:embed="rId2"/>
          <a:stretch>
            <a:fillRect/>
          </a:stretch>
        </p:blipFill>
        <p:spPr>
          <a:xfrm>
            <a:off x="0" y="0"/>
            <a:ext cx="12192000" cy="7073220"/>
          </a:xfrm>
          <a:prstGeom prst="rect">
            <a:avLst/>
          </a:prstGeom>
        </p:spPr>
      </p:pic>
    </p:spTree>
    <p:extLst>
      <p:ext uri="{BB962C8B-B14F-4D97-AF65-F5344CB8AC3E}">
        <p14:creationId xmlns:p14="http://schemas.microsoft.com/office/powerpoint/2010/main" val="2399581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DA992-91FC-4D23-A043-69522AC238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410503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0B7C0-407D-4737-A854-B018B7AC1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95262"/>
            <a:ext cx="9144000" cy="6467475"/>
          </a:xfrm>
          <a:prstGeom prst="rect">
            <a:avLst/>
          </a:prstGeom>
          <a:noFill/>
          <a:ln>
            <a:noFill/>
          </a:ln>
        </p:spPr>
      </p:pic>
    </p:spTree>
    <p:extLst>
      <p:ext uri="{BB962C8B-B14F-4D97-AF65-F5344CB8AC3E}">
        <p14:creationId xmlns:p14="http://schemas.microsoft.com/office/powerpoint/2010/main" val="2732999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258CE-0197-416A-8291-BB304867DA38}"/>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6892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7FCC7-9CE8-457A-B935-E98DDD99347D}"/>
              </a:ext>
            </a:extLst>
          </p:cNvPr>
          <p:cNvPicPr/>
          <p:nvPr/>
        </p:nvPicPr>
        <p:blipFill>
          <a:blip r:embed="rId2">
            <a:extLst>
              <a:ext uri="{28A0092B-C50C-407E-A947-70E740481C1C}">
                <a14:useLocalDpi xmlns:a14="http://schemas.microsoft.com/office/drawing/2010/main" val="0"/>
              </a:ext>
            </a:extLst>
          </a:blip>
          <a:stretch>
            <a:fillRect/>
          </a:stretch>
        </p:blipFill>
        <p:spPr>
          <a:xfrm>
            <a:off x="1887620" y="189547"/>
            <a:ext cx="8172485" cy="647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4083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3F1A7-6311-4216-A1FC-22B2BEA018FB}"/>
              </a:ext>
            </a:extLst>
          </p:cNvPr>
          <p:cNvPicPr/>
          <p:nvPr/>
        </p:nvPicPr>
        <p:blipFill>
          <a:blip r:embed="rId2"/>
          <a:stretch>
            <a:fillRect/>
          </a:stretch>
        </p:blipFill>
        <p:spPr>
          <a:xfrm>
            <a:off x="393404" y="143871"/>
            <a:ext cx="11680457" cy="6570257"/>
          </a:xfrm>
          <a:prstGeom prst="rect">
            <a:avLst/>
          </a:prstGeom>
        </p:spPr>
      </p:pic>
    </p:spTree>
    <p:extLst>
      <p:ext uri="{BB962C8B-B14F-4D97-AF65-F5344CB8AC3E}">
        <p14:creationId xmlns:p14="http://schemas.microsoft.com/office/powerpoint/2010/main" val="2879683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9453E-12DF-4ACF-9395-C93CB60B83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7672" y="177800"/>
            <a:ext cx="8796655" cy="6502400"/>
          </a:xfrm>
          <a:prstGeom prst="rect">
            <a:avLst/>
          </a:prstGeom>
          <a:noFill/>
          <a:ln>
            <a:noFill/>
          </a:ln>
        </p:spPr>
      </p:pic>
    </p:spTree>
    <p:extLst>
      <p:ext uri="{BB962C8B-B14F-4D97-AF65-F5344CB8AC3E}">
        <p14:creationId xmlns:p14="http://schemas.microsoft.com/office/powerpoint/2010/main" val="417720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B67-A479-4684-B543-DA0BA444FCAE}"/>
              </a:ext>
            </a:extLst>
          </p:cNvPr>
          <p:cNvSpPr>
            <a:spLocks noGrp="1"/>
          </p:cNvSpPr>
          <p:nvPr>
            <p:ph type="title"/>
          </p:nvPr>
        </p:nvSpPr>
        <p:spPr/>
        <p:txBody>
          <a:bodyPr/>
          <a:lstStyle/>
          <a:p>
            <a:r>
              <a:rPr lang="en-US" dirty="0"/>
              <a:t>Agenda Options – Decision Time</a:t>
            </a:r>
          </a:p>
        </p:txBody>
      </p:sp>
      <p:sp>
        <p:nvSpPr>
          <p:cNvPr id="3" name="Content Placeholder 2">
            <a:extLst>
              <a:ext uri="{FF2B5EF4-FFF2-40B4-BE49-F238E27FC236}">
                <a16:creationId xmlns:a16="http://schemas.microsoft.com/office/drawing/2014/main" id="{C8F9AC85-1160-48E6-9F43-B3BD1BF03764}"/>
              </a:ext>
            </a:extLst>
          </p:cNvPr>
          <p:cNvSpPr>
            <a:spLocks noGrp="1"/>
          </p:cNvSpPr>
          <p:nvPr>
            <p:ph idx="1"/>
          </p:nvPr>
        </p:nvSpPr>
        <p:spPr/>
        <p:txBody>
          <a:bodyPr>
            <a:normAutofit/>
          </a:bodyPr>
          <a:lstStyle/>
          <a:p>
            <a:r>
              <a:rPr lang="en-US" dirty="0"/>
              <a:t>Choice – morning or afternoon</a:t>
            </a:r>
          </a:p>
          <a:p>
            <a:pPr lvl="1"/>
            <a:r>
              <a:rPr lang="en-US" dirty="0"/>
              <a:t>Forecasting</a:t>
            </a:r>
          </a:p>
          <a:p>
            <a:pPr lvl="2"/>
            <a:r>
              <a:rPr lang="en-US" dirty="0"/>
              <a:t>10% talking, 90% hands on exercises</a:t>
            </a:r>
          </a:p>
          <a:p>
            <a:pPr lvl="1"/>
            <a:r>
              <a:rPr lang="en-US" dirty="0"/>
              <a:t>Metrics</a:t>
            </a:r>
          </a:p>
          <a:p>
            <a:pPr lvl="2"/>
            <a:r>
              <a:rPr lang="en-US" dirty="0"/>
              <a:t>70% talking, 30% hands-on exercises</a:t>
            </a:r>
          </a:p>
        </p:txBody>
      </p:sp>
    </p:spTree>
    <p:extLst>
      <p:ext uri="{BB962C8B-B14F-4D97-AF65-F5344CB8AC3E}">
        <p14:creationId xmlns:p14="http://schemas.microsoft.com/office/powerpoint/2010/main" val="2753430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049E0A-191F-4BE2-965C-4C44B8C7F8E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0132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CD1F00D7-D4B4-4F32-B2F6-BAA4CEF2E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01" t="12123" r="23430" b="25707"/>
          <a:stretch/>
        </p:blipFill>
        <p:spPr bwMode="auto">
          <a:xfrm>
            <a:off x="1098699" y="3327891"/>
            <a:ext cx="4051005" cy="29216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CB0E-39DA-4CC7-8075-178CB307F6F0}"/>
              </a:ext>
            </a:extLst>
          </p:cNvPr>
          <p:cNvSpPr txBox="1"/>
          <p:nvPr/>
        </p:nvSpPr>
        <p:spPr>
          <a:xfrm>
            <a:off x="1562986" y="6488668"/>
            <a:ext cx="9553000" cy="369332"/>
          </a:xfrm>
          <a:prstGeom prst="rect">
            <a:avLst/>
          </a:prstGeom>
          <a:noFill/>
        </p:spPr>
        <p:txBody>
          <a:bodyPr wrap="none" rtlCol="0">
            <a:spAutoFit/>
          </a:bodyPr>
          <a:lstStyle/>
          <a:p>
            <a:r>
              <a:rPr lang="en-US" dirty="0"/>
              <a:t>Images almost certainly copyright by someone else. But ANY cumulative flow diagram will be similar</a:t>
            </a:r>
          </a:p>
        </p:txBody>
      </p:sp>
      <p:pic>
        <p:nvPicPr>
          <p:cNvPr id="4100" name="Picture 4" descr="Image result for cumulative flow diagram">
            <a:extLst>
              <a:ext uri="{FF2B5EF4-FFF2-40B4-BE49-F238E27FC236}">
                <a16:creationId xmlns:a16="http://schemas.microsoft.com/office/drawing/2014/main" id="{D31B3F9B-EE20-4958-A15A-16719A409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55" y="3586070"/>
            <a:ext cx="4306636" cy="26634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umulative flow diagram">
            <a:extLst>
              <a:ext uri="{FF2B5EF4-FFF2-40B4-BE49-F238E27FC236}">
                <a16:creationId xmlns:a16="http://schemas.microsoft.com/office/drawing/2014/main" id="{DF83EFD3-A374-4283-AECA-5DE368843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127" y="137401"/>
            <a:ext cx="6010718" cy="3134529"/>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7115F406-0A00-425E-B9D5-FEC4410F2188}"/>
              </a:ext>
            </a:extLst>
          </p:cNvPr>
          <p:cNvSpPr/>
          <p:nvPr/>
        </p:nvSpPr>
        <p:spPr>
          <a:xfrm>
            <a:off x="9728791" y="137401"/>
            <a:ext cx="2073349" cy="1957213"/>
          </a:xfrm>
          <a:prstGeom prst="cloudCallout">
            <a:avLst>
              <a:gd name="adj1" fmla="val -58782"/>
              <a:gd name="adj2" fmla="val 59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tell long term, but NOT actionable short term</a:t>
            </a:r>
          </a:p>
        </p:txBody>
      </p:sp>
    </p:spTree>
    <p:extLst>
      <p:ext uri="{BB962C8B-B14F-4D97-AF65-F5344CB8AC3E}">
        <p14:creationId xmlns:p14="http://schemas.microsoft.com/office/powerpoint/2010/main" val="4165896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78782-B46F-48D5-84ED-95D3F56778B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6905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361" y="-16245"/>
            <a:ext cx="8378190" cy="6697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07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3094103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3EF8-4E50-4953-9C8D-AA606167B82B}"/>
              </a:ext>
            </a:extLst>
          </p:cNvPr>
          <p:cNvSpPr>
            <a:spLocks noGrp="1"/>
          </p:cNvSpPr>
          <p:nvPr>
            <p:ph type="title"/>
          </p:nvPr>
        </p:nvSpPr>
        <p:spPr/>
        <p:txBody>
          <a:bodyPr/>
          <a:lstStyle/>
          <a:p>
            <a:r>
              <a:rPr lang="en-US" dirty="0"/>
              <a:t>Team Flow Metrics</a:t>
            </a:r>
          </a:p>
        </p:txBody>
      </p:sp>
      <p:sp>
        <p:nvSpPr>
          <p:cNvPr id="3" name="Text Placeholder 2">
            <a:extLst>
              <a:ext uri="{FF2B5EF4-FFF2-40B4-BE49-F238E27FC236}">
                <a16:creationId xmlns:a16="http://schemas.microsoft.com/office/drawing/2014/main" id="{F83641DF-E2B5-4000-A728-E30B6B6A0C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2120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8D509-57E7-4823-B018-55E938569DD2}"/>
              </a:ext>
            </a:extLst>
          </p:cNvPr>
          <p:cNvPicPr>
            <a:picLocks noChangeAspect="1"/>
          </p:cNvPicPr>
          <p:nvPr/>
        </p:nvPicPr>
        <p:blipFill>
          <a:blip r:embed="rId2"/>
          <a:stretch>
            <a:fillRect/>
          </a:stretch>
        </p:blipFill>
        <p:spPr>
          <a:xfrm>
            <a:off x="1747112" y="0"/>
            <a:ext cx="9009529" cy="6858000"/>
          </a:xfrm>
          <a:prstGeom prst="rect">
            <a:avLst/>
          </a:prstGeom>
        </p:spPr>
      </p:pic>
    </p:spTree>
    <p:extLst>
      <p:ext uri="{BB962C8B-B14F-4D97-AF65-F5344CB8AC3E}">
        <p14:creationId xmlns:p14="http://schemas.microsoft.com/office/powerpoint/2010/main" val="868912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76C330-166B-4058-92EE-298F949BD3C7}"/>
              </a:ext>
            </a:extLst>
          </p:cNvPr>
          <p:cNvSpPr/>
          <p:nvPr/>
        </p:nvSpPr>
        <p:spPr>
          <a:xfrm>
            <a:off x="327837" y="79320"/>
            <a:ext cx="11536325" cy="6160661"/>
          </a:xfrm>
          <a:prstGeom prst="rect">
            <a:avLst/>
          </a:prstGeom>
        </p:spPr>
        <p:txBody>
          <a:bodyPr wrap="square">
            <a:spAutoFit/>
          </a:bodyPr>
          <a:lstStyle/>
          <a:p>
            <a:pPr algn="ctr">
              <a:lnSpc>
                <a:spcPct val="150000"/>
              </a:lnSpc>
              <a:spcAft>
                <a:spcPts val="800"/>
              </a:spcAft>
            </a:pPr>
            <a:r>
              <a:rPr lang="en-US" sz="5400" dirty="0">
                <a:solidFill>
                  <a:srgbClr val="4472C4"/>
                </a:solidFill>
                <a:latin typeface="Calibri" panose="020F0502020204030204" pitchFamily="34" charset="0"/>
                <a:ea typeface="Calibri" panose="020F0502020204030204" pitchFamily="34" charset="0"/>
                <a:cs typeface="Times New Roman" panose="02020603050405020304" pitchFamily="18" charset="0"/>
              </a:rPr>
              <a:t>5 Basic Metric Rules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RESPECT INDIVIDUAL SAFETY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TRENDS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COMPARE DATA IN CONTEXT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UNUSUAL CLEARLY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4000" dirty="0">
                <a:latin typeface="Calibri" panose="020F0502020204030204" pitchFamily="34" charset="0"/>
                <a:ea typeface="Calibri" panose="020F0502020204030204" pitchFamily="34" charset="0"/>
                <a:cs typeface="Times New Roman" panose="02020603050405020304" pitchFamily="18" charset="0"/>
              </a:rPr>
              <a:t>BALANCED – AVOID OVER FOCUSING</a:t>
            </a:r>
            <a:endParaRPr lang="en-US" sz="4000" dirty="0"/>
          </a:p>
        </p:txBody>
      </p:sp>
      <p:sp>
        <p:nvSpPr>
          <p:cNvPr id="5" name="Thought Bubble: Cloud 4">
            <a:extLst>
              <a:ext uri="{FF2B5EF4-FFF2-40B4-BE49-F238E27FC236}">
                <a16:creationId xmlns:a16="http://schemas.microsoft.com/office/drawing/2014/main" id="{A9F57C76-B4E0-4C8D-B1B8-497A47999BF0}"/>
              </a:ext>
            </a:extLst>
          </p:cNvPr>
          <p:cNvSpPr/>
          <p:nvPr/>
        </p:nvSpPr>
        <p:spPr>
          <a:xfrm>
            <a:off x="9484242" y="228866"/>
            <a:ext cx="2626242" cy="2025236"/>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the impacts of NOT following these rules?</a:t>
            </a:r>
          </a:p>
        </p:txBody>
      </p:sp>
    </p:spTree>
    <p:extLst>
      <p:ext uri="{BB962C8B-B14F-4D97-AF65-F5344CB8AC3E}">
        <p14:creationId xmlns:p14="http://schemas.microsoft.com/office/powerpoint/2010/main" val="33296663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B07C2-FE5F-4A96-A5E0-B1CA3677949C}"/>
              </a:ext>
            </a:extLst>
          </p:cNvPr>
          <p:cNvPicPr>
            <a:picLocks noChangeAspect="1"/>
          </p:cNvPicPr>
          <p:nvPr/>
        </p:nvPicPr>
        <p:blipFill>
          <a:blip r:embed="rId2"/>
          <a:stretch>
            <a:fillRect/>
          </a:stretch>
        </p:blipFill>
        <p:spPr>
          <a:xfrm>
            <a:off x="3742660" y="0"/>
            <a:ext cx="5149427" cy="6627885"/>
          </a:xfrm>
          <a:prstGeom prst="rect">
            <a:avLst/>
          </a:prstGeom>
        </p:spPr>
      </p:pic>
    </p:spTree>
    <p:extLst>
      <p:ext uri="{BB962C8B-B14F-4D97-AF65-F5344CB8AC3E}">
        <p14:creationId xmlns:p14="http://schemas.microsoft.com/office/powerpoint/2010/main" val="2780907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9ED9C-CBE6-4840-AD49-E7307CF19445}"/>
              </a:ext>
            </a:extLst>
          </p:cNvPr>
          <p:cNvPicPr>
            <a:picLocks noChangeAspect="1"/>
          </p:cNvPicPr>
          <p:nvPr/>
        </p:nvPicPr>
        <p:blipFill rotWithShape="1">
          <a:blip r:embed="rId2"/>
          <a:srcRect t="25696" r="5707" b="18318"/>
          <a:stretch/>
        </p:blipFill>
        <p:spPr>
          <a:xfrm>
            <a:off x="982711" y="114432"/>
            <a:ext cx="8674224" cy="6629135"/>
          </a:xfrm>
          <a:prstGeom prst="rect">
            <a:avLst/>
          </a:prstGeom>
        </p:spPr>
      </p:pic>
      <p:sp>
        <p:nvSpPr>
          <p:cNvPr id="3" name="Thought Bubble: Cloud 2">
            <a:extLst>
              <a:ext uri="{FF2B5EF4-FFF2-40B4-BE49-F238E27FC236}">
                <a16:creationId xmlns:a16="http://schemas.microsoft.com/office/drawing/2014/main" id="{B83F856B-CDD7-4CE5-8E82-34BA058EBFFF}"/>
              </a:ext>
            </a:extLst>
          </p:cNvPr>
          <p:cNvSpPr/>
          <p:nvPr/>
        </p:nvSpPr>
        <p:spPr>
          <a:xfrm>
            <a:off x="9952074" y="228866"/>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do you track now?</a:t>
            </a:r>
          </a:p>
        </p:txBody>
      </p:sp>
      <p:sp>
        <p:nvSpPr>
          <p:cNvPr id="4" name="Thought Bubble: Cloud 3">
            <a:extLst>
              <a:ext uri="{FF2B5EF4-FFF2-40B4-BE49-F238E27FC236}">
                <a16:creationId xmlns:a16="http://schemas.microsoft.com/office/drawing/2014/main" id="{AAC7C806-2B20-4656-A29B-5C5E503EC128}"/>
              </a:ext>
            </a:extLst>
          </p:cNvPr>
          <p:cNvSpPr/>
          <p:nvPr/>
        </p:nvSpPr>
        <p:spPr>
          <a:xfrm>
            <a:off x="9952074" y="2692827"/>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are hardest to gather?</a:t>
            </a:r>
          </a:p>
        </p:txBody>
      </p:sp>
    </p:spTree>
    <p:extLst>
      <p:ext uri="{BB962C8B-B14F-4D97-AF65-F5344CB8AC3E}">
        <p14:creationId xmlns:p14="http://schemas.microsoft.com/office/powerpoint/2010/main" val="181087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Probability &amp;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Dealing with ambiguity</a:t>
            </a:r>
          </a:p>
        </p:txBody>
      </p:sp>
    </p:spTree>
    <p:extLst>
      <p:ext uri="{BB962C8B-B14F-4D97-AF65-F5344CB8AC3E}">
        <p14:creationId xmlns:p14="http://schemas.microsoft.com/office/powerpoint/2010/main" val="350978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DCCC11-3C1B-4C13-88FC-D6687DF5A089}"/>
              </a:ext>
            </a:extLst>
          </p:cNvPr>
          <p:cNvPicPr>
            <a:picLocks noChangeAspect="1"/>
          </p:cNvPicPr>
          <p:nvPr/>
        </p:nvPicPr>
        <p:blipFill>
          <a:blip r:embed="rId2"/>
          <a:stretch>
            <a:fillRect/>
          </a:stretch>
        </p:blipFill>
        <p:spPr>
          <a:xfrm>
            <a:off x="0" y="83218"/>
            <a:ext cx="12192000" cy="6691564"/>
          </a:xfrm>
          <a:prstGeom prst="rect">
            <a:avLst/>
          </a:prstGeom>
        </p:spPr>
      </p:pic>
      <p:sp>
        <p:nvSpPr>
          <p:cNvPr id="2" name="Arrow: Right 1">
            <a:extLst>
              <a:ext uri="{FF2B5EF4-FFF2-40B4-BE49-F238E27FC236}">
                <a16:creationId xmlns:a16="http://schemas.microsoft.com/office/drawing/2014/main" id="{37F01BDC-DC38-4402-9B20-D8463AA1CB88}"/>
              </a:ext>
            </a:extLst>
          </p:cNvPr>
          <p:cNvSpPr/>
          <p:nvPr/>
        </p:nvSpPr>
        <p:spPr>
          <a:xfrm rot="18072833">
            <a:off x="9501112" y="2029939"/>
            <a:ext cx="1845578" cy="113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Caused  </a:t>
            </a:r>
            <a:br>
              <a:rPr lang="en-US" dirty="0"/>
            </a:br>
            <a:r>
              <a:rPr lang="en-US" dirty="0"/>
              <a:t>(littles law)</a:t>
            </a:r>
          </a:p>
        </p:txBody>
      </p:sp>
      <p:sp>
        <p:nvSpPr>
          <p:cNvPr id="3" name="Arrow: Left 2">
            <a:extLst>
              <a:ext uri="{FF2B5EF4-FFF2-40B4-BE49-F238E27FC236}">
                <a16:creationId xmlns:a16="http://schemas.microsoft.com/office/drawing/2014/main" id="{F2656E8A-7AAA-467C-A5D9-E750A6ED8FD4}"/>
              </a:ext>
            </a:extLst>
          </p:cNvPr>
          <p:cNvSpPr/>
          <p:nvPr/>
        </p:nvSpPr>
        <p:spPr>
          <a:xfrm rot="721389">
            <a:off x="5771627" y="5075339"/>
            <a:ext cx="2642532" cy="629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+WIP causing this trend</a:t>
            </a:r>
          </a:p>
        </p:txBody>
      </p:sp>
      <p:sp>
        <p:nvSpPr>
          <p:cNvPr id="5" name="Arrow: Right 4">
            <a:extLst>
              <a:ext uri="{FF2B5EF4-FFF2-40B4-BE49-F238E27FC236}">
                <a16:creationId xmlns:a16="http://schemas.microsoft.com/office/drawing/2014/main" id="{86F2C80D-C371-41AC-89F6-50585DE6A500}"/>
              </a:ext>
            </a:extLst>
          </p:cNvPr>
          <p:cNvSpPr/>
          <p:nvPr/>
        </p:nvSpPr>
        <p:spPr>
          <a:xfrm rot="1645087">
            <a:off x="3789223" y="2233092"/>
            <a:ext cx="4379525" cy="780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defect period caused +WIP</a:t>
            </a:r>
          </a:p>
        </p:txBody>
      </p:sp>
      <p:sp>
        <p:nvSpPr>
          <p:cNvPr id="4" name="TextBox 3">
            <a:extLst>
              <a:ext uri="{FF2B5EF4-FFF2-40B4-BE49-F238E27FC236}">
                <a16:creationId xmlns:a16="http://schemas.microsoft.com/office/drawing/2014/main" id="{65D1106A-B8AE-4720-B9F4-536698E4AE3D}"/>
              </a:ext>
            </a:extLst>
          </p:cNvPr>
          <p:cNvSpPr txBox="1"/>
          <p:nvPr/>
        </p:nvSpPr>
        <p:spPr>
          <a:xfrm>
            <a:off x="4242708" y="6340394"/>
            <a:ext cx="7949292" cy="461665"/>
          </a:xfrm>
          <a:prstGeom prst="rect">
            <a:avLst/>
          </a:prstGeom>
          <a:noFill/>
        </p:spPr>
        <p:txBody>
          <a:bodyPr wrap="none" rtlCol="0">
            <a:spAutoFit/>
          </a:bodyPr>
          <a:lstStyle/>
          <a:p>
            <a:r>
              <a:rPr lang="en-US" sz="2400" dirty="0"/>
              <a:t>Always Show together. Discuss Leading Patterns and Mitigation</a:t>
            </a:r>
          </a:p>
        </p:txBody>
      </p:sp>
    </p:spTree>
    <p:extLst>
      <p:ext uri="{BB962C8B-B14F-4D97-AF65-F5344CB8AC3E}">
        <p14:creationId xmlns:p14="http://schemas.microsoft.com/office/powerpoint/2010/main" val="3093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4319" y="-24068"/>
            <a:ext cx="8451117" cy="673515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rot="16200000">
            <a:off x="-125477" y="1869707"/>
            <a:ext cx="881973" cy="369332"/>
          </a:xfrm>
          <a:prstGeom prst="rect">
            <a:avLst/>
          </a:prstGeom>
          <a:noFill/>
        </p:spPr>
        <p:txBody>
          <a:bodyPr wrap="none" rtlCol="0">
            <a:spAutoFit/>
          </a:bodyPr>
          <a:lstStyle/>
          <a:p>
            <a:r>
              <a:rPr lang="en-US" b="1" dirty="0"/>
              <a:t>Quality</a:t>
            </a:r>
          </a:p>
        </p:txBody>
      </p:sp>
      <p:sp>
        <p:nvSpPr>
          <p:cNvPr id="6" name="TextBox 5"/>
          <p:cNvSpPr txBox="1"/>
          <p:nvPr/>
        </p:nvSpPr>
        <p:spPr>
          <a:xfrm rot="16200000">
            <a:off x="-347047" y="5819720"/>
            <a:ext cx="1413400" cy="369332"/>
          </a:xfrm>
          <a:prstGeom prst="rect">
            <a:avLst/>
          </a:prstGeom>
          <a:noFill/>
        </p:spPr>
        <p:txBody>
          <a:bodyPr wrap="none" rtlCol="0">
            <a:spAutoFit/>
          </a:bodyPr>
          <a:lstStyle/>
          <a:p>
            <a:r>
              <a:rPr lang="en-US" b="1" dirty="0"/>
              <a:t>Performance</a:t>
            </a:r>
          </a:p>
        </p:txBody>
      </p:sp>
      <p:sp>
        <p:nvSpPr>
          <p:cNvPr id="7" name="TextBox 6"/>
          <p:cNvSpPr txBox="1"/>
          <p:nvPr/>
        </p:nvSpPr>
        <p:spPr>
          <a:xfrm rot="16200000">
            <a:off x="8454583" y="5094201"/>
            <a:ext cx="1451038" cy="369332"/>
          </a:xfrm>
          <a:prstGeom prst="rect">
            <a:avLst/>
          </a:prstGeom>
          <a:noFill/>
        </p:spPr>
        <p:txBody>
          <a:bodyPr wrap="none" rtlCol="0">
            <a:spAutoFit/>
          </a:bodyPr>
          <a:lstStyle/>
          <a:p>
            <a:r>
              <a:rPr lang="en-US" b="1" dirty="0"/>
              <a:t>Predictability</a:t>
            </a:r>
          </a:p>
        </p:txBody>
      </p:sp>
      <p:sp>
        <p:nvSpPr>
          <p:cNvPr id="8" name="TextBox 7"/>
          <p:cNvSpPr txBox="1"/>
          <p:nvPr/>
        </p:nvSpPr>
        <p:spPr>
          <a:xfrm rot="16200000">
            <a:off x="8384464" y="1657952"/>
            <a:ext cx="1679562" cy="369332"/>
          </a:xfrm>
          <a:prstGeom prst="rect">
            <a:avLst/>
          </a:prstGeom>
          <a:noFill/>
        </p:spPr>
        <p:txBody>
          <a:bodyPr wrap="none" rtlCol="0">
            <a:spAutoFit/>
          </a:bodyPr>
          <a:lstStyle/>
          <a:p>
            <a:r>
              <a:rPr lang="en-US" b="1" dirty="0"/>
              <a:t>Responsiveness</a:t>
            </a:r>
          </a:p>
        </p:txBody>
      </p:sp>
      <p:sp>
        <p:nvSpPr>
          <p:cNvPr id="2" name="TextBox 1">
            <a:extLst>
              <a:ext uri="{FF2B5EF4-FFF2-40B4-BE49-F238E27FC236}">
                <a16:creationId xmlns:a16="http://schemas.microsoft.com/office/drawing/2014/main" id="{0A9B323C-A5EE-4936-A884-9FD5B2FF605C}"/>
              </a:ext>
            </a:extLst>
          </p:cNvPr>
          <p:cNvSpPr txBox="1"/>
          <p:nvPr/>
        </p:nvSpPr>
        <p:spPr>
          <a:xfrm>
            <a:off x="9453054" y="459224"/>
            <a:ext cx="2738946" cy="2308324"/>
          </a:xfrm>
          <a:prstGeom prst="rect">
            <a:avLst/>
          </a:prstGeom>
          <a:noFill/>
        </p:spPr>
        <p:txBody>
          <a:bodyPr wrap="square" rtlCol="0">
            <a:spAutoFit/>
          </a:bodyPr>
          <a:lstStyle/>
          <a:p>
            <a:r>
              <a:rPr lang="en-US" sz="3600" dirty="0"/>
              <a:t>Target one metric for improvement each season</a:t>
            </a:r>
          </a:p>
        </p:txBody>
      </p:sp>
    </p:spTree>
    <p:extLst>
      <p:ext uri="{BB962C8B-B14F-4D97-AF65-F5344CB8AC3E}">
        <p14:creationId xmlns:p14="http://schemas.microsoft.com/office/powerpoint/2010/main" val="2504112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20B1A-737C-4196-A43A-8FFDDEA9A81D}"/>
              </a:ext>
            </a:extLst>
          </p:cNvPr>
          <p:cNvPicPr>
            <a:picLocks noChangeAspect="1"/>
          </p:cNvPicPr>
          <p:nvPr/>
        </p:nvPicPr>
        <p:blipFill>
          <a:blip r:embed="rId2"/>
          <a:stretch>
            <a:fillRect/>
          </a:stretch>
        </p:blipFill>
        <p:spPr>
          <a:xfrm>
            <a:off x="0" y="313095"/>
            <a:ext cx="13397988" cy="6077071"/>
          </a:xfrm>
          <a:prstGeom prst="rect">
            <a:avLst/>
          </a:prstGeom>
        </p:spPr>
      </p:pic>
      <p:sp>
        <p:nvSpPr>
          <p:cNvPr id="4" name="TextBox 3">
            <a:extLst>
              <a:ext uri="{FF2B5EF4-FFF2-40B4-BE49-F238E27FC236}">
                <a16:creationId xmlns:a16="http://schemas.microsoft.com/office/drawing/2014/main" id="{E7115581-2475-48B3-82F1-6CEA5AD4086C}"/>
              </a:ext>
            </a:extLst>
          </p:cNvPr>
          <p:cNvSpPr txBox="1"/>
          <p:nvPr/>
        </p:nvSpPr>
        <p:spPr>
          <a:xfrm>
            <a:off x="2725215" y="5436909"/>
            <a:ext cx="7673896" cy="1107996"/>
          </a:xfrm>
          <a:prstGeom prst="rect">
            <a:avLst/>
          </a:prstGeom>
          <a:solidFill>
            <a:schemeClr val="accent1">
              <a:lumMod val="20000"/>
              <a:lumOff val="80000"/>
            </a:schemeClr>
          </a:solidFill>
        </p:spPr>
        <p:txBody>
          <a:bodyPr wrap="none" rtlCol="0">
            <a:spAutoFit/>
          </a:bodyPr>
          <a:lstStyle/>
          <a:p>
            <a:r>
              <a:rPr lang="en-US" sz="6600" dirty="0"/>
              <a:t>DEMO and Discussion</a:t>
            </a:r>
          </a:p>
        </p:txBody>
      </p:sp>
    </p:spTree>
    <p:extLst>
      <p:ext uri="{BB962C8B-B14F-4D97-AF65-F5344CB8AC3E}">
        <p14:creationId xmlns:p14="http://schemas.microsoft.com/office/powerpoint/2010/main" val="924256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lstStyle/>
          <a:p>
            <a:r>
              <a:rPr lang="en-US" dirty="0"/>
              <a:t>Exercise: Metric Selection and Tradeoffs </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talk about the tradeoffs in overdriving a chosen metric dimension</a:t>
            </a:r>
          </a:p>
          <a:p>
            <a:pPr lvl="1"/>
            <a:endParaRPr lang="en-US" dirty="0"/>
          </a:p>
          <a:p>
            <a:r>
              <a:rPr lang="en-US" dirty="0"/>
              <a:t>How </a:t>
            </a:r>
          </a:p>
          <a:p>
            <a:pPr lvl="1"/>
            <a:r>
              <a:rPr lang="en-US" dirty="0"/>
              <a:t>In groups, thinks about the four core performance metrics and answer the sentences for the worksheets on pages 22 and 23 of your workbook</a:t>
            </a:r>
          </a:p>
          <a:p>
            <a:pPr marL="0" indent="0">
              <a:buNone/>
            </a:pPr>
            <a:endParaRPr lang="en-US" dirty="0"/>
          </a:p>
          <a:p>
            <a:r>
              <a:rPr lang="en-US" dirty="0"/>
              <a:t>Debrief</a:t>
            </a:r>
          </a:p>
          <a:p>
            <a:pPr lvl="1"/>
            <a:r>
              <a:rPr lang="en-US" dirty="0"/>
              <a:t>Which dimension was hardest to determine a metric?</a:t>
            </a:r>
          </a:p>
          <a:p>
            <a:pPr lvl="1"/>
            <a:r>
              <a:rPr lang="en-US" dirty="0"/>
              <a:t>Which dimension was the most brittle to tampering elsewhere?</a:t>
            </a:r>
          </a:p>
        </p:txBody>
      </p:sp>
    </p:spTree>
    <p:extLst>
      <p:ext uri="{BB962C8B-B14F-4D97-AF65-F5344CB8AC3E}">
        <p14:creationId xmlns:p14="http://schemas.microsoft.com/office/powerpoint/2010/main" val="2095637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2395C-A755-44D3-BEC7-6126771D25C6}"/>
              </a:ext>
            </a:extLst>
          </p:cNvPr>
          <p:cNvSpPr>
            <a:spLocks noGrp="1"/>
          </p:cNvSpPr>
          <p:nvPr>
            <p:ph type="title"/>
          </p:nvPr>
        </p:nvSpPr>
        <p:spPr/>
        <p:txBody>
          <a:bodyPr/>
          <a:lstStyle/>
          <a:p>
            <a:r>
              <a:rPr lang="en-US" dirty="0"/>
              <a:t>Trend Based Coaching / Comparing Teams</a:t>
            </a:r>
          </a:p>
        </p:txBody>
      </p:sp>
      <p:sp>
        <p:nvSpPr>
          <p:cNvPr id="5" name="Text Placeholder 4">
            <a:extLst>
              <a:ext uri="{FF2B5EF4-FFF2-40B4-BE49-F238E27FC236}">
                <a16:creationId xmlns:a16="http://schemas.microsoft.com/office/drawing/2014/main" id="{054D7FCC-0BD0-41CA-9B02-DF39AAB57578}"/>
              </a:ext>
            </a:extLst>
          </p:cNvPr>
          <p:cNvSpPr>
            <a:spLocks noGrp="1"/>
          </p:cNvSpPr>
          <p:nvPr>
            <p:ph type="body" idx="1"/>
          </p:nvPr>
        </p:nvSpPr>
        <p:spPr/>
        <p:txBody>
          <a:bodyPr/>
          <a:lstStyle/>
          <a:p>
            <a:r>
              <a:rPr lang="en-US" dirty="0"/>
              <a:t>Oh my …..</a:t>
            </a:r>
          </a:p>
        </p:txBody>
      </p:sp>
    </p:spTree>
    <p:extLst>
      <p:ext uri="{BB962C8B-B14F-4D97-AF65-F5344CB8AC3E}">
        <p14:creationId xmlns:p14="http://schemas.microsoft.com/office/powerpoint/2010/main" val="3467993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FCA-5D49-4276-A5B7-B30039B94BFC}"/>
              </a:ext>
            </a:extLst>
          </p:cNvPr>
          <p:cNvSpPr>
            <a:spLocks noGrp="1"/>
          </p:cNvSpPr>
          <p:nvPr>
            <p:ph type="title"/>
          </p:nvPr>
        </p:nvSpPr>
        <p:spPr/>
        <p:txBody>
          <a:bodyPr/>
          <a:lstStyle/>
          <a:p>
            <a:r>
              <a:rPr lang="en-US" dirty="0"/>
              <a:t>Trend Based Coaching</a:t>
            </a:r>
          </a:p>
        </p:txBody>
      </p:sp>
      <p:sp>
        <p:nvSpPr>
          <p:cNvPr id="3" name="Content Placeholder 2">
            <a:extLst>
              <a:ext uri="{FF2B5EF4-FFF2-40B4-BE49-F238E27FC236}">
                <a16:creationId xmlns:a16="http://schemas.microsoft.com/office/drawing/2014/main" id="{F6DCDD34-51D2-4E98-A19B-1FAF66E3615A}"/>
              </a:ext>
            </a:extLst>
          </p:cNvPr>
          <p:cNvSpPr>
            <a:spLocks noGrp="1"/>
          </p:cNvSpPr>
          <p:nvPr>
            <p:ph idx="1"/>
          </p:nvPr>
        </p:nvSpPr>
        <p:spPr/>
        <p:txBody>
          <a:bodyPr>
            <a:normAutofit fontScale="92500" lnSpcReduction="10000"/>
          </a:bodyPr>
          <a:lstStyle/>
          <a:p>
            <a:r>
              <a:rPr lang="en-US" dirty="0"/>
              <a:t>Two step process</a:t>
            </a:r>
          </a:p>
          <a:p>
            <a:pPr marL="971550" lvl="1" indent="-514350">
              <a:buFont typeface="+mj-lt"/>
              <a:buAutoNum type="arabicPeriod"/>
            </a:pPr>
            <a:r>
              <a:rPr lang="en-US" dirty="0"/>
              <a:t>Is there an issue impacting everyone or just you?</a:t>
            </a:r>
          </a:p>
          <a:p>
            <a:pPr marL="971550" lvl="1" indent="-514350">
              <a:buFont typeface="+mj-lt"/>
              <a:buAutoNum type="arabicPeriod"/>
            </a:pPr>
            <a:r>
              <a:rPr lang="en-US" dirty="0"/>
              <a:t>How severe is the issue and how urgent is solving it?</a:t>
            </a:r>
          </a:p>
          <a:p>
            <a:endParaRPr lang="en-US" dirty="0"/>
          </a:p>
          <a:p>
            <a:r>
              <a:rPr lang="en-US" dirty="0"/>
              <a:t>If it’s a system issue</a:t>
            </a:r>
          </a:p>
          <a:p>
            <a:pPr lvl="1"/>
            <a:r>
              <a:rPr lang="en-US" dirty="0"/>
              <a:t>No single team likely able to solve alone, so don’t frustrate them by asking.</a:t>
            </a:r>
          </a:p>
          <a:p>
            <a:pPr lvl="1"/>
            <a:r>
              <a:rPr lang="en-US" dirty="0"/>
              <a:t>If a few teams bucking that trend, what are they doing that could help others?</a:t>
            </a:r>
            <a:br>
              <a:rPr lang="en-US" dirty="0"/>
            </a:br>
            <a:endParaRPr lang="en-US" dirty="0"/>
          </a:p>
          <a:p>
            <a:r>
              <a:rPr lang="en-US" dirty="0"/>
              <a:t>If it is a local issue</a:t>
            </a:r>
          </a:p>
          <a:p>
            <a:pPr lvl="1"/>
            <a:r>
              <a:rPr lang="en-US" dirty="0"/>
              <a:t>It is likely some local context. What is different about your team vs other?</a:t>
            </a:r>
          </a:p>
          <a:p>
            <a:pPr lvl="1"/>
            <a:r>
              <a:rPr lang="en-US" dirty="0"/>
              <a:t>Look for teams in similar context but doing well for ideas and help.</a:t>
            </a:r>
          </a:p>
          <a:p>
            <a:pPr lvl="1"/>
            <a:endParaRPr lang="en-US" dirty="0"/>
          </a:p>
          <a:p>
            <a:pPr lvl="1"/>
            <a:endParaRPr lang="en-US" dirty="0"/>
          </a:p>
        </p:txBody>
      </p:sp>
    </p:spTree>
    <p:extLst>
      <p:ext uri="{BB962C8B-B14F-4D97-AF65-F5344CB8AC3E}">
        <p14:creationId xmlns:p14="http://schemas.microsoft.com/office/powerpoint/2010/main" val="2271941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76FF3-E2B0-493F-99BD-1B1B30070FB0}"/>
              </a:ext>
            </a:extLst>
          </p:cNvPr>
          <p:cNvPicPr>
            <a:picLocks noChangeAspect="1"/>
          </p:cNvPicPr>
          <p:nvPr/>
        </p:nvPicPr>
        <p:blipFill>
          <a:blip r:embed="rId2"/>
          <a:stretch>
            <a:fillRect/>
          </a:stretch>
        </p:blipFill>
        <p:spPr>
          <a:xfrm>
            <a:off x="0" y="83218"/>
            <a:ext cx="12192000" cy="6691564"/>
          </a:xfrm>
          <a:prstGeom prst="rect">
            <a:avLst/>
          </a:prstGeom>
        </p:spPr>
      </p:pic>
      <p:sp>
        <p:nvSpPr>
          <p:cNvPr id="5" name="TextBox 4">
            <a:extLst>
              <a:ext uri="{FF2B5EF4-FFF2-40B4-BE49-F238E27FC236}">
                <a16:creationId xmlns:a16="http://schemas.microsoft.com/office/drawing/2014/main" id="{E9CBA8F8-E5F4-4FE8-A6EC-E8BB29213FDF}"/>
              </a:ext>
            </a:extLst>
          </p:cNvPr>
          <p:cNvSpPr txBox="1"/>
          <p:nvPr/>
        </p:nvSpPr>
        <p:spPr>
          <a:xfrm>
            <a:off x="4379053" y="1325460"/>
            <a:ext cx="3095538" cy="1938992"/>
          </a:xfrm>
          <a:prstGeom prst="rect">
            <a:avLst/>
          </a:prstGeom>
          <a:solidFill>
            <a:schemeClr val="accent4"/>
          </a:solidFill>
        </p:spPr>
        <p:txBody>
          <a:bodyPr wrap="square" rtlCol="0">
            <a:spAutoFit/>
          </a:bodyPr>
          <a:lstStyle/>
          <a:p>
            <a:r>
              <a:rPr lang="en-US" sz="6000" dirty="0"/>
              <a:t>If you have this</a:t>
            </a:r>
          </a:p>
        </p:txBody>
      </p:sp>
    </p:spTree>
    <p:extLst>
      <p:ext uri="{BB962C8B-B14F-4D97-AF65-F5344CB8AC3E}">
        <p14:creationId xmlns:p14="http://schemas.microsoft.com/office/powerpoint/2010/main" val="720563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91EC-F5AD-4F05-ACB6-5F3F8B9B7D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6C2B6D-BE2C-4392-98B6-F6208810147B}"/>
              </a:ext>
            </a:extLst>
          </p:cNvPr>
          <p:cNvPicPr>
            <a:picLocks noChangeAspect="1"/>
          </p:cNvPicPr>
          <p:nvPr/>
        </p:nvPicPr>
        <p:blipFill>
          <a:blip r:embed="rId2"/>
          <a:stretch>
            <a:fillRect/>
          </a:stretch>
        </p:blipFill>
        <p:spPr>
          <a:xfrm>
            <a:off x="0" y="6482"/>
            <a:ext cx="12192000" cy="6845036"/>
          </a:xfrm>
          <a:prstGeom prst="rect">
            <a:avLst/>
          </a:prstGeom>
        </p:spPr>
      </p:pic>
      <p:sp>
        <p:nvSpPr>
          <p:cNvPr id="5" name="Speech Bubble: Rectangle 4">
            <a:extLst>
              <a:ext uri="{FF2B5EF4-FFF2-40B4-BE49-F238E27FC236}">
                <a16:creationId xmlns:a16="http://schemas.microsoft.com/office/drawing/2014/main" id="{4C1C1EB4-B9AE-41C8-A818-A845F8F4BCC0}"/>
              </a:ext>
            </a:extLst>
          </p:cNvPr>
          <p:cNvSpPr/>
          <p:nvPr/>
        </p:nvSpPr>
        <p:spPr>
          <a:xfrm>
            <a:off x="698311" y="2817616"/>
            <a:ext cx="1978926" cy="968991"/>
          </a:xfrm>
          <a:prstGeom prst="wedgeRectCallout">
            <a:avLst>
              <a:gd name="adj1" fmla="val 61925"/>
              <a:gd name="adj2" fmla="val -43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Everyone is doing more defects, not just this team</a:t>
            </a:r>
          </a:p>
        </p:txBody>
      </p:sp>
    </p:spTree>
    <p:extLst>
      <p:ext uri="{BB962C8B-B14F-4D97-AF65-F5344CB8AC3E}">
        <p14:creationId xmlns:p14="http://schemas.microsoft.com/office/powerpoint/2010/main" val="5950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1F2B-841A-4BDA-A38D-4010A812D75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F6ADAC4-3A84-482D-8390-28F4456B1F1E}"/>
              </a:ext>
            </a:extLst>
          </p:cNvPr>
          <p:cNvPicPr>
            <a:picLocks noChangeAspect="1"/>
          </p:cNvPicPr>
          <p:nvPr/>
        </p:nvPicPr>
        <p:blipFill>
          <a:blip r:embed="rId2"/>
          <a:stretch>
            <a:fillRect/>
          </a:stretch>
        </p:blipFill>
        <p:spPr>
          <a:xfrm>
            <a:off x="0" y="15546"/>
            <a:ext cx="12192000" cy="6826908"/>
          </a:xfrm>
          <a:prstGeom prst="rect">
            <a:avLst/>
          </a:prstGeom>
        </p:spPr>
      </p:pic>
      <p:sp>
        <p:nvSpPr>
          <p:cNvPr id="4" name="Speech Bubble: Rectangle 3">
            <a:extLst>
              <a:ext uri="{FF2B5EF4-FFF2-40B4-BE49-F238E27FC236}">
                <a16:creationId xmlns:a16="http://schemas.microsoft.com/office/drawing/2014/main" id="{E48A7EE4-B426-4334-8458-73FDE32321B1}"/>
              </a:ext>
            </a:extLst>
          </p:cNvPr>
          <p:cNvSpPr/>
          <p:nvPr/>
        </p:nvSpPr>
        <p:spPr>
          <a:xfrm>
            <a:off x="327546" y="1187355"/>
            <a:ext cx="1978926" cy="614149"/>
          </a:xfrm>
          <a:prstGeom prst="wedgeRectCallout">
            <a:avLst>
              <a:gd name="adj1" fmla="val -57385"/>
              <a:gd name="adj2" fmla="val -2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axis values</a:t>
            </a:r>
          </a:p>
        </p:txBody>
      </p:sp>
      <p:sp>
        <p:nvSpPr>
          <p:cNvPr id="5" name="Speech Bubble: Rectangle 4">
            <a:extLst>
              <a:ext uri="{FF2B5EF4-FFF2-40B4-BE49-F238E27FC236}">
                <a16:creationId xmlns:a16="http://schemas.microsoft.com/office/drawing/2014/main" id="{58FEDB40-3A01-488F-B49E-18BA01FA1868}"/>
              </a:ext>
            </a:extLst>
          </p:cNvPr>
          <p:cNvSpPr/>
          <p:nvPr/>
        </p:nvSpPr>
        <p:spPr>
          <a:xfrm>
            <a:off x="3496100" y="4039737"/>
            <a:ext cx="1978926" cy="957617"/>
          </a:xfrm>
          <a:prstGeom prst="wedgeRectCallout">
            <a:avLst>
              <a:gd name="adj1" fmla="val -22213"/>
              <a:gd name="adj2" fmla="val 78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Normalized around average to focus on gradient</a:t>
            </a:r>
          </a:p>
        </p:txBody>
      </p:sp>
      <p:sp>
        <p:nvSpPr>
          <p:cNvPr id="6" name="Speech Bubble: Rectangle 5">
            <a:extLst>
              <a:ext uri="{FF2B5EF4-FFF2-40B4-BE49-F238E27FC236}">
                <a16:creationId xmlns:a16="http://schemas.microsoft.com/office/drawing/2014/main" id="{1B074EFF-BE70-4420-982E-0EB26C425235}"/>
              </a:ext>
            </a:extLst>
          </p:cNvPr>
          <p:cNvSpPr/>
          <p:nvPr/>
        </p:nvSpPr>
        <p:spPr>
          <a:xfrm>
            <a:off x="7426657" y="1084923"/>
            <a:ext cx="1978926" cy="968991"/>
          </a:xfrm>
          <a:prstGeom prst="wedgeRectCallout">
            <a:avLst>
              <a:gd name="adj1" fmla="val 59856"/>
              <a:gd name="adj2" fmla="val -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Subdued line chart so you can see variability</a:t>
            </a:r>
          </a:p>
        </p:txBody>
      </p:sp>
      <p:sp>
        <p:nvSpPr>
          <p:cNvPr id="7" name="Speech Bubble: Rectangle 6">
            <a:extLst>
              <a:ext uri="{FF2B5EF4-FFF2-40B4-BE49-F238E27FC236}">
                <a16:creationId xmlns:a16="http://schemas.microsoft.com/office/drawing/2014/main" id="{B9C05D4E-A450-4AB3-93FC-21F46D59E6A7}"/>
              </a:ext>
            </a:extLst>
          </p:cNvPr>
          <p:cNvSpPr/>
          <p:nvPr/>
        </p:nvSpPr>
        <p:spPr>
          <a:xfrm>
            <a:off x="7426657" y="5962907"/>
            <a:ext cx="1978926" cy="529968"/>
          </a:xfrm>
          <a:prstGeom prst="wedgeRectCallout">
            <a:avLst>
              <a:gd name="adj1" fmla="val -19454"/>
              <a:gd name="adj2" fmla="val -121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vs Others</a:t>
            </a:r>
          </a:p>
        </p:txBody>
      </p:sp>
    </p:spTree>
    <p:extLst>
      <p:ext uri="{BB962C8B-B14F-4D97-AF65-F5344CB8AC3E}">
        <p14:creationId xmlns:p14="http://schemas.microsoft.com/office/powerpoint/2010/main" val="268181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736E79C-897F-4D96-A5F1-8F41E2E64F2E}"/>
              </a:ext>
            </a:extLst>
          </p:cNvPr>
          <p:cNvSpPr/>
          <p:nvPr/>
        </p:nvSpPr>
        <p:spPr>
          <a:xfrm>
            <a:off x="5346890" y="3529561"/>
            <a:ext cx="2987863" cy="161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5</a:t>
            </a:r>
          </a:p>
          <a:p>
            <a:pPr algn="ctr"/>
            <a:r>
              <a:rPr lang="en-US" dirty="0">
                <a:solidFill>
                  <a:schemeClr val="tx1"/>
                </a:solidFill>
              </a:rPr>
              <a:t>Baseline Steady</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Steady</a:t>
            </a:r>
          </a:p>
        </p:txBody>
      </p:sp>
      <p:sp>
        <p:nvSpPr>
          <p:cNvPr id="24" name="Rectangle 23">
            <a:extLst>
              <a:ext uri="{FF2B5EF4-FFF2-40B4-BE49-F238E27FC236}">
                <a16:creationId xmlns:a16="http://schemas.microsoft.com/office/drawing/2014/main" id="{16544D17-61EA-4262-AF96-7604441C09E0}"/>
              </a:ext>
            </a:extLst>
          </p:cNvPr>
          <p:cNvSpPr/>
          <p:nvPr/>
        </p:nvSpPr>
        <p:spPr>
          <a:xfrm>
            <a:off x="2350636" y="1905150"/>
            <a:ext cx="2987863" cy="16117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1</a:t>
            </a:r>
          </a:p>
          <a:p>
            <a:pPr algn="ctr"/>
            <a:r>
              <a:rPr lang="en-US" dirty="0">
                <a:solidFill>
                  <a:schemeClr val="tx1"/>
                </a:solidFill>
              </a:rPr>
              <a:t>Baseline Improving</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Improvement</a:t>
            </a:r>
          </a:p>
        </p:txBody>
      </p:sp>
      <p:cxnSp>
        <p:nvCxnSpPr>
          <p:cNvPr id="5" name="Straight Arrow Connector 4">
            <a:extLst>
              <a:ext uri="{FF2B5EF4-FFF2-40B4-BE49-F238E27FC236}">
                <a16:creationId xmlns:a16="http://schemas.microsoft.com/office/drawing/2014/main" id="{EDBE6BAD-4A82-47D8-83DA-3C31AB77DC0A}"/>
              </a:ext>
            </a:extLst>
          </p:cNvPr>
          <p:cNvCxnSpPr>
            <a:cxnSpLocks/>
          </p:cNvCxnSpPr>
          <p:nvPr/>
        </p:nvCxnSpPr>
        <p:spPr>
          <a:xfrm>
            <a:off x="1184246" y="4278385"/>
            <a:ext cx="871057" cy="0"/>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1184245" y="2340530"/>
            <a:ext cx="871057" cy="521515"/>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9BB909A-6B87-4F51-A68E-AD8541E7F794}"/>
              </a:ext>
            </a:extLst>
          </p:cNvPr>
          <p:cNvCxnSpPr>
            <a:cxnSpLocks/>
          </p:cNvCxnSpPr>
          <p:nvPr/>
        </p:nvCxnSpPr>
        <p:spPr>
          <a:xfrm>
            <a:off x="1184247" y="5789802"/>
            <a:ext cx="871057" cy="41805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2303458-42E9-40D1-B237-0139976C9CB7}"/>
              </a:ext>
            </a:extLst>
          </p:cNvPr>
          <p:cNvCxnSpPr>
            <a:cxnSpLocks/>
          </p:cNvCxnSpPr>
          <p:nvPr/>
        </p:nvCxnSpPr>
        <p:spPr>
          <a:xfrm>
            <a:off x="6231047" y="1482183"/>
            <a:ext cx="871057"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DE6A1BB-A4C5-48A8-BFB0-786415CD9873}"/>
              </a:ext>
            </a:extLst>
          </p:cNvPr>
          <p:cNvCxnSpPr>
            <a:cxnSpLocks/>
          </p:cNvCxnSpPr>
          <p:nvPr/>
        </p:nvCxnSpPr>
        <p:spPr>
          <a:xfrm flipV="1">
            <a:off x="3232901" y="1168297"/>
            <a:ext cx="871057" cy="52151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53F9ABE7-A2E2-4589-969F-35857989362A}"/>
              </a:ext>
            </a:extLst>
          </p:cNvPr>
          <p:cNvCxnSpPr>
            <a:cxnSpLocks/>
          </p:cNvCxnSpPr>
          <p:nvPr/>
        </p:nvCxnSpPr>
        <p:spPr>
          <a:xfrm>
            <a:off x="9322966" y="1271761"/>
            <a:ext cx="871057" cy="41805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78A14352-D130-4C68-9602-474D81985B47}"/>
              </a:ext>
            </a:extLst>
          </p:cNvPr>
          <p:cNvSpPr/>
          <p:nvPr/>
        </p:nvSpPr>
        <p:spPr>
          <a:xfrm>
            <a:off x="8361667" y="1905150"/>
            <a:ext cx="2987863" cy="1611786"/>
          </a:xfrm>
          <a:prstGeom prst="rect">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3</a:t>
            </a:r>
          </a:p>
          <a:p>
            <a:pPr algn="ctr"/>
            <a:r>
              <a:rPr lang="en-US" dirty="0">
                <a:solidFill>
                  <a:schemeClr val="bg1">
                    <a:lumMod val="95000"/>
                  </a:schemeClr>
                </a:solidFill>
              </a:rPr>
              <a:t>Baseline Improving</a:t>
            </a:r>
          </a:p>
          <a:p>
            <a:pPr algn="ctr"/>
            <a:r>
              <a:rPr lang="en-US" dirty="0">
                <a:solidFill>
                  <a:schemeClr val="bg1">
                    <a:lumMod val="95000"/>
                  </a:schemeClr>
                </a:solidFill>
              </a:rPr>
              <a:t>Selected Declining</a:t>
            </a:r>
          </a:p>
          <a:p>
            <a:pPr algn="ctr"/>
            <a:endParaRPr lang="en-US" dirty="0">
              <a:solidFill>
                <a:schemeClr val="bg1">
                  <a:lumMod val="95000"/>
                </a:schemeClr>
              </a:solidFill>
            </a:endParaRPr>
          </a:p>
          <a:p>
            <a:pPr algn="ctr"/>
            <a:r>
              <a:rPr lang="en-US" dirty="0">
                <a:solidFill>
                  <a:schemeClr val="bg1">
                    <a:lumMod val="95000"/>
                  </a:schemeClr>
                </a:solidFill>
              </a:rPr>
              <a:t>Urgent Local Issue</a:t>
            </a:r>
          </a:p>
        </p:txBody>
      </p:sp>
      <p:sp>
        <p:nvSpPr>
          <p:cNvPr id="26" name="Rectangle 25">
            <a:extLst>
              <a:ext uri="{FF2B5EF4-FFF2-40B4-BE49-F238E27FC236}">
                <a16:creationId xmlns:a16="http://schemas.microsoft.com/office/drawing/2014/main" id="{B1724D39-F4A7-420F-9020-1A37A5D50FBF}"/>
              </a:ext>
            </a:extLst>
          </p:cNvPr>
          <p:cNvSpPr/>
          <p:nvPr/>
        </p:nvSpPr>
        <p:spPr>
          <a:xfrm>
            <a:off x="5346890" y="1905150"/>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2</a:t>
            </a:r>
          </a:p>
          <a:p>
            <a:pPr algn="ctr"/>
            <a:r>
              <a:rPr lang="en-US" dirty="0">
                <a:solidFill>
                  <a:schemeClr val="tx1"/>
                </a:solidFill>
              </a:rPr>
              <a:t>Baseline Improving</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Local Issue</a:t>
            </a:r>
          </a:p>
        </p:txBody>
      </p:sp>
      <p:sp>
        <p:nvSpPr>
          <p:cNvPr id="27" name="Rectangle 26">
            <a:extLst>
              <a:ext uri="{FF2B5EF4-FFF2-40B4-BE49-F238E27FC236}">
                <a16:creationId xmlns:a16="http://schemas.microsoft.com/office/drawing/2014/main" id="{B767E0DE-5809-49A5-909C-D46835C82B79}"/>
              </a:ext>
            </a:extLst>
          </p:cNvPr>
          <p:cNvSpPr/>
          <p:nvPr/>
        </p:nvSpPr>
        <p:spPr>
          <a:xfrm>
            <a:off x="2350636" y="3529561"/>
            <a:ext cx="2987863" cy="1611786"/>
          </a:xfrm>
          <a:prstGeom prst="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4</a:t>
            </a:r>
          </a:p>
          <a:p>
            <a:pPr algn="ctr"/>
            <a:r>
              <a:rPr lang="en-US" dirty="0">
                <a:solidFill>
                  <a:schemeClr val="tx1"/>
                </a:solidFill>
              </a:rPr>
              <a:t>Baseline Steady</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Issue</a:t>
            </a:r>
          </a:p>
        </p:txBody>
      </p:sp>
      <p:sp>
        <p:nvSpPr>
          <p:cNvPr id="28" name="Rectangle 27">
            <a:extLst>
              <a:ext uri="{FF2B5EF4-FFF2-40B4-BE49-F238E27FC236}">
                <a16:creationId xmlns:a16="http://schemas.microsoft.com/office/drawing/2014/main" id="{A6DBA6A9-DF94-408A-A303-38284AAF20EC}"/>
              </a:ext>
            </a:extLst>
          </p:cNvPr>
          <p:cNvSpPr/>
          <p:nvPr/>
        </p:nvSpPr>
        <p:spPr>
          <a:xfrm>
            <a:off x="8361667" y="3529561"/>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6</a:t>
            </a:r>
          </a:p>
          <a:p>
            <a:pPr algn="ctr"/>
            <a:r>
              <a:rPr lang="en-US" dirty="0">
                <a:solidFill>
                  <a:schemeClr val="tx1"/>
                </a:solidFill>
              </a:rPr>
              <a:t>Baseline Steady</a:t>
            </a:r>
          </a:p>
          <a:p>
            <a:pPr algn="ctr"/>
            <a:r>
              <a:rPr lang="en-US" dirty="0">
                <a:solidFill>
                  <a:schemeClr val="tx1"/>
                </a:solidFill>
              </a:rPr>
              <a:t>Selected Declining</a:t>
            </a:r>
          </a:p>
          <a:p>
            <a:pPr algn="ctr"/>
            <a:endParaRPr lang="en-US" dirty="0">
              <a:solidFill>
                <a:schemeClr val="tx1"/>
              </a:solidFill>
            </a:endParaRPr>
          </a:p>
          <a:p>
            <a:pPr algn="ctr"/>
            <a:r>
              <a:rPr lang="en-US" dirty="0">
                <a:solidFill>
                  <a:schemeClr val="tx1"/>
                </a:solidFill>
              </a:rPr>
              <a:t>Local Issue</a:t>
            </a:r>
          </a:p>
        </p:txBody>
      </p:sp>
      <p:sp>
        <p:nvSpPr>
          <p:cNvPr id="30" name="Rectangle 29">
            <a:extLst>
              <a:ext uri="{FF2B5EF4-FFF2-40B4-BE49-F238E27FC236}">
                <a16:creationId xmlns:a16="http://schemas.microsoft.com/office/drawing/2014/main" id="{B9A34B6B-705A-49D1-BFA1-09941D67273F}"/>
              </a:ext>
            </a:extLst>
          </p:cNvPr>
          <p:cNvSpPr/>
          <p:nvPr/>
        </p:nvSpPr>
        <p:spPr>
          <a:xfrm>
            <a:off x="2350636" y="5141347"/>
            <a:ext cx="2987863" cy="1611786"/>
          </a:xfrm>
          <a:prstGeom prst="rect">
            <a:avLst/>
          </a:prstGeom>
          <a:solidFill>
            <a:schemeClr val="bg1">
              <a:lumMod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7</a:t>
            </a:r>
          </a:p>
          <a:p>
            <a:pPr algn="ctr"/>
            <a:r>
              <a:rPr lang="en-US" dirty="0">
                <a:solidFill>
                  <a:schemeClr val="bg1">
                    <a:lumMod val="95000"/>
                  </a:schemeClr>
                </a:solidFill>
              </a:rPr>
              <a:t>Baseline Declining</a:t>
            </a:r>
          </a:p>
          <a:p>
            <a:pPr algn="ctr"/>
            <a:r>
              <a:rPr lang="en-US" dirty="0">
                <a:solidFill>
                  <a:schemeClr val="bg1">
                    <a:lumMod val="95000"/>
                  </a:schemeClr>
                </a:solidFill>
              </a:rPr>
              <a:t>Selected Improving</a:t>
            </a:r>
          </a:p>
          <a:p>
            <a:pPr algn="ctr"/>
            <a:endParaRPr lang="en-US" dirty="0">
              <a:solidFill>
                <a:schemeClr val="bg1">
                  <a:lumMod val="95000"/>
                </a:schemeClr>
              </a:solidFill>
            </a:endParaRPr>
          </a:p>
          <a:p>
            <a:pPr algn="ctr"/>
            <a:r>
              <a:rPr lang="en-US" dirty="0">
                <a:solidFill>
                  <a:schemeClr val="bg1">
                    <a:lumMod val="95000"/>
                  </a:schemeClr>
                </a:solidFill>
              </a:rPr>
              <a:t>Urgent System Issue</a:t>
            </a:r>
          </a:p>
        </p:txBody>
      </p:sp>
      <p:sp>
        <p:nvSpPr>
          <p:cNvPr id="31" name="Rectangle 30">
            <a:extLst>
              <a:ext uri="{FF2B5EF4-FFF2-40B4-BE49-F238E27FC236}">
                <a16:creationId xmlns:a16="http://schemas.microsoft.com/office/drawing/2014/main" id="{04E0B585-17AE-4EF0-AE2D-1C27D1E3FE1A}"/>
              </a:ext>
            </a:extLst>
          </p:cNvPr>
          <p:cNvSpPr/>
          <p:nvPr/>
        </p:nvSpPr>
        <p:spPr>
          <a:xfrm>
            <a:off x="8361667" y="5141347"/>
            <a:ext cx="2987863" cy="1611786"/>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9</a:t>
            </a:r>
          </a:p>
          <a:p>
            <a:pPr algn="ctr"/>
            <a:r>
              <a:rPr lang="en-US" dirty="0">
                <a:solidFill>
                  <a:schemeClr val="tx1"/>
                </a:solidFill>
              </a:rPr>
              <a:t>Baseline Declining</a:t>
            </a:r>
          </a:p>
          <a:p>
            <a:pPr algn="ctr"/>
            <a:r>
              <a:rPr lang="en-US" dirty="0">
                <a:solidFill>
                  <a:schemeClr val="tx1"/>
                </a:solidFill>
              </a:rPr>
              <a:t>Selected Declining</a:t>
            </a:r>
          </a:p>
          <a:p>
            <a:pPr algn="ctr"/>
            <a:endParaRPr lang="en-US" dirty="0">
              <a:solidFill>
                <a:schemeClr val="tx1"/>
              </a:solidFill>
            </a:endParaRPr>
          </a:p>
          <a:p>
            <a:pPr algn="ctr"/>
            <a:r>
              <a:rPr lang="en-US" dirty="0">
                <a:solidFill>
                  <a:schemeClr val="tx1"/>
                </a:solidFill>
              </a:rPr>
              <a:t>System Decline</a:t>
            </a:r>
          </a:p>
        </p:txBody>
      </p:sp>
      <p:sp>
        <p:nvSpPr>
          <p:cNvPr id="32" name="Rectangle 31">
            <a:extLst>
              <a:ext uri="{FF2B5EF4-FFF2-40B4-BE49-F238E27FC236}">
                <a16:creationId xmlns:a16="http://schemas.microsoft.com/office/drawing/2014/main" id="{22D26880-DBDF-4470-B084-A46DE4C0DB44}"/>
              </a:ext>
            </a:extLst>
          </p:cNvPr>
          <p:cNvSpPr/>
          <p:nvPr/>
        </p:nvSpPr>
        <p:spPr>
          <a:xfrm>
            <a:off x="5346890" y="5141347"/>
            <a:ext cx="2987863" cy="1611786"/>
          </a:xfrm>
          <a:prstGeom prst="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8</a:t>
            </a:r>
          </a:p>
          <a:p>
            <a:pPr algn="ctr"/>
            <a:r>
              <a:rPr lang="en-US" dirty="0">
                <a:solidFill>
                  <a:schemeClr val="tx1"/>
                </a:solidFill>
              </a:rPr>
              <a:t>Baseline Declining</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System Issue</a:t>
            </a:r>
          </a:p>
        </p:txBody>
      </p:sp>
      <p:sp>
        <p:nvSpPr>
          <p:cNvPr id="33" name="TextBox 32">
            <a:extLst>
              <a:ext uri="{FF2B5EF4-FFF2-40B4-BE49-F238E27FC236}">
                <a16:creationId xmlns:a16="http://schemas.microsoft.com/office/drawing/2014/main" id="{A729F42F-F05B-4596-B620-C3546FA6D8F8}"/>
              </a:ext>
            </a:extLst>
          </p:cNvPr>
          <p:cNvSpPr txBox="1"/>
          <p:nvPr/>
        </p:nvSpPr>
        <p:spPr>
          <a:xfrm>
            <a:off x="4782727" y="786373"/>
            <a:ext cx="3767696" cy="461665"/>
          </a:xfrm>
          <a:prstGeom prst="rect">
            <a:avLst/>
          </a:prstGeom>
          <a:noFill/>
        </p:spPr>
        <p:txBody>
          <a:bodyPr wrap="square" rtlCol="0">
            <a:spAutoFit/>
          </a:bodyPr>
          <a:lstStyle/>
          <a:p>
            <a:r>
              <a:rPr lang="en-US" sz="2400" b="1" dirty="0">
                <a:solidFill>
                  <a:schemeClr val="accent1"/>
                </a:solidFill>
              </a:rPr>
              <a:t>Selected Group Trend (You)</a:t>
            </a:r>
          </a:p>
        </p:txBody>
      </p:sp>
      <p:sp>
        <p:nvSpPr>
          <p:cNvPr id="34" name="TextBox 33">
            <a:extLst>
              <a:ext uri="{FF2B5EF4-FFF2-40B4-BE49-F238E27FC236}">
                <a16:creationId xmlns:a16="http://schemas.microsoft.com/office/drawing/2014/main" id="{C233B110-1230-415B-8E56-E7030765362B}"/>
              </a:ext>
            </a:extLst>
          </p:cNvPr>
          <p:cNvSpPr txBox="1"/>
          <p:nvPr/>
        </p:nvSpPr>
        <p:spPr>
          <a:xfrm rot="16200000">
            <a:off x="-1949292" y="3883399"/>
            <a:ext cx="5266891" cy="461665"/>
          </a:xfrm>
          <a:prstGeom prst="rect">
            <a:avLst/>
          </a:prstGeom>
          <a:noFill/>
        </p:spPr>
        <p:txBody>
          <a:bodyPr wrap="square" rtlCol="0">
            <a:spAutoFit/>
          </a:bodyPr>
          <a:lstStyle/>
          <a:p>
            <a:r>
              <a:rPr lang="en-US" sz="2400" b="1" dirty="0">
                <a:solidFill>
                  <a:schemeClr val="bg1">
                    <a:lumMod val="50000"/>
                  </a:schemeClr>
                </a:solidFill>
              </a:rPr>
              <a:t>Baseline Group Trend (Others/System)</a:t>
            </a:r>
          </a:p>
        </p:txBody>
      </p:sp>
      <p:sp>
        <p:nvSpPr>
          <p:cNvPr id="2" name="TextBox 1">
            <a:extLst>
              <a:ext uri="{FF2B5EF4-FFF2-40B4-BE49-F238E27FC236}">
                <a16:creationId xmlns:a16="http://schemas.microsoft.com/office/drawing/2014/main" id="{ECAE8C7D-02FC-4D05-BFDF-A792B672B05E}"/>
              </a:ext>
            </a:extLst>
          </p:cNvPr>
          <p:cNvSpPr txBox="1"/>
          <p:nvPr/>
        </p:nvSpPr>
        <p:spPr>
          <a:xfrm>
            <a:off x="3017240" y="-4279"/>
            <a:ext cx="6157519" cy="707886"/>
          </a:xfrm>
          <a:prstGeom prst="rect">
            <a:avLst/>
          </a:prstGeom>
          <a:noFill/>
        </p:spPr>
        <p:txBody>
          <a:bodyPr wrap="none" rtlCol="0">
            <a:spAutoFit/>
          </a:bodyPr>
          <a:lstStyle/>
          <a:p>
            <a:r>
              <a:rPr lang="en-US" sz="4000" b="1" dirty="0"/>
              <a:t>Is it a </a:t>
            </a:r>
            <a:r>
              <a:rPr lang="en-US" sz="4000" b="1" dirty="0">
                <a:solidFill>
                  <a:schemeClr val="bg1">
                    <a:lumMod val="50000"/>
                  </a:schemeClr>
                </a:solidFill>
              </a:rPr>
              <a:t>System</a:t>
            </a:r>
            <a:r>
              <a:rPr lang="en-US" sz="4000" b="1" dirty="0"/>
              <a:t> or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142613" y="188482"/>
            <a:ext cx="2411519" cy="923330"/>
          </a:xfrm>
          <a:prstGeom prst="rect">
            <a:avLst/>
          </a:prstGeom>
          <a:noFill/>
        </p:spPr>
        <p:txBody>
          <a:bodyPr wrap="square" rtlCol="0">
            <a:spAutoFit/>
          </a:bodyPr>
          <a:lstStyle/>
          <a:p>
            <a:r>
              <a:rPr lang="en-US" dirty="0"/>
              <a:t>Compare “your” trend versus a larger group of others as a baseline.</a:t>
            </a:r>
          </a:p>
        </p:txBody>
      </p:sp>
      <p:sp>
        <p:nvSpPr>
          <p:cNvPr id="22" name="TextBox 21">
            <a:extLst>
              <a:ext uri="{FF2B5EF4-FFF2-40B4-BE49-F238E27FC236}">
                <a16:creationId xmlns:a16="http://schemas.microsoft.com/office/drawing/2014/main" id="{EE3D1605-8B24-4E36-AF95-12552D041940}"/>
              </a:ext>
            </a:extLst>
          </p:cNvPr>
          <p:cNvSpPr txBox="1"/>
          <p:nvPr/>
        </p:nvSpPr>
        <p:spPr>
          <a:xfrm>
            <a:off x="9637867" y="35954"/>
            <a:ext cx="2411519" cy="1200329"/>
          </a:xfrm>
          <a:prstGeom prst="rect">
            <a:avLst/>
          </a:prstGeom>
          <a:noFill/>
        </p:spPr>
        <p:txBody>
          <a:bodyPr wrap="square" rtlCol="0">
            <a:spAutoFit/>
          </a:bodyPr>
          <a:lstStyle/>
          <a:p>
            <a:r>
              <a:rPr lang="en-US" dirty="0"/>
              <a:t>Rule: Don’t challenge teams to improve a system performance issue. They can’t alone!</a:t>
            </a:r>
          </a:p>
        </p:txBody>
      </p:sp>
    </p:spTree>
    <p:extLst>
      <p:ext uri="{BB962C8B-B14F-4D97-AF65-F5344CB8AC3E}">
        <p14:creationId xmlns:p14="http://schemas.microsoft.com/office/powerpoint/2010/main" val="212366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16DA-5B3B-4567-9CEE-60A34A2C464D}"/>
              </a:ext>
            </a:extLst>
          </p:cNvPr>
          <p:cNvSpPr>
            <a:spLocks noGrp="1"/>
          </p:cNvSpPr>
          <p:nvPr>
            <p:ph type="title"/>
          </p:nvPr>
        </p:nvSpPr>
        <p:spPr/>
        <p:txBody>
          <a:bodyPr/>
          <a:lstStyle/>
          <a:p>
            <a:r>
              <a:rPr lang="en-US" dirty="0"/>
              <a:t>Exercises – intro to probability (~20 minutes)</a:t>
            </a:r>
          </a:p>
        </p:txBody>
      </p:sp>
      <p:sp>
        <p:nvSpPr>
          <p:cNvPr id="3" name="Content Placeholder 2">
            <a:extLst>
              <a:ext uri="{FF2B5EF4-FFF2-40B4-BE49-F238E27FC236}">
                <a16:creationId xmlns:a16="http://schemas.microsoft.com/office/drawing/2014/main" id="{3C7DA90F-9AA2-4297-9697-E6A8C6890081}"/>
              </a:ext>
            </a:extLst>
          </p:cNvPr>
          <p:cNvSpPr>
            <a:spLocks noGrp="1"/>
          </p:cNvSpPr>
          <p:nvPr>
            <p:ph idx="1"/>
          </p:nvPr>
        </p:nvSpPr>
        <p:spPr/>
        <p:txBody>
          <a:bodyPr>
            <a:normAutofit fontScale="92500" lnSpcReduction="20000"/>
          </a:bodyPr>
          <a:lstStyle/>
          <a:p>
            <a:r>
              <a:rPr lang="en-US" dirty="0"/>
              <a:t>Goal</a:t>
            </a:r>
          </a:p>
          <a:p>
            <a:pPr lvl="1"/>
            <a:r>
              <a:rPr lang="en-US" dirty="0"/>
              <a:t>Undo the damage of school taught statistics</a:t>
            </a:r>
          </a:p>
          <a:p>
            <a:pPr lvl="1"/>
            <a:endParaRPr lang="en-US" dirty="0"/>
          </a:p>
          <a:p>
            <a:r>
              <a:rPr lang="en-US" dirty="0"/>
              <a:t>How</a:t>
            </a:r>
          </a:p>
          <a:p>
            <a:pPr lvl="1"/>
            <a:r>
              <a:rPr lang="en-US" dirty="0"/>
              <a:t>Do the exercise shown on pages 1 and 2. Don’t overthink it! </a:t>
            </a:r>
          </a:p>
          <a:p>
            <a:pPr lvl="2"/>
            <a:endParaRPr lang="en-US" dirty="0"/>
          </a:p>
          <a:p>
            <a:pPr lvl="1"/>
            <a:r>
              <a:rPr lang="en-US" dirty="0"/>
              <a:t>Lets get a feel for sample sizes required for statistics &amp; forecasting</a:t>
            </a:r>
          </a:p>
          <a:p>
            <a:pPr lvl="2"/>
            <a:r>
              <a:rPr lang="en-US" dirty="0"/>
              <a:t>Physical demo</a:t>
            </a:r>
          </a:p>
          <a:p>
            <a:pPr lvl="2"/>
            <a:r>
              <a:rPr lang="en-US" dirty="0"/>
              <a:t>Prediction interval exercise page 4 of your workbook</a:t>
            </a:r>
          </a:p>
          <a:p>
            <a:pPr lvl="2"/>
            <a:endParaRPr lang="en-US" dirty="0"/>
          </a:p>
          <a:p>
            <a:r>
              <a:rPr lang="en-US" dirty="0"/>
              <a:t>Debrief</a:t>
            </a:r>
          </a:p>
          <a:p>
            <a:pPr lvl="1"/>
            <a:r>
              <a:rPr lang="en-US" dirty="0"/>
              <a:t>Probability: Number of “like” things / Total number of “all” things</a:t>
            </a:r>
          </a:p>
          <a:p>
            <a:pPr lvl="1"/>
            <a:r>
              <a:rPr lang="en-US" dirty="0"/>
              <a:t>You need less data than you think –&gt; 7 to 11 samples IN CONTEXT</a:t>
            </a:r>
          </a:p>
        </p:txBody>
      </p:sp>
    </p:spTree>
    <p:extLst>
      <p:ext uri="{BB962C8B-B14F-4D97-AF65-F5344CB8AC3E}">
        <p14:creationId xmlns:p14="http://schemas.microsoft.com/office/powerpoint/2010/main" val="1189713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FBB5-5D97-46DA-B2D1-AC0A675A2852}"/>
              </a:ext>
            </a:extLst>
          </p:cNvPr>
          <p:cNvSpPr>
            <a:spLocks noGrp="1"/>
          </p:cNvSpPr>
          <p:nvPr>
            <p:ph type="title"/>
          </p:nvPr>
        </p:nvSpPr>
        <p:spPr/>
        <p:txBody>
          <a:bodyPr/>
          <a:lstStyle/>
          <a:p>
            <a:r>
              <a:rPr lang="en-US" dirty="0"/>
              <a:t>FIRST: Better isn’t always higher</a:t>
            </a:r>
          </a:p>
        </p:txBody>
      </p:sp>
      <p:sp>
        <p:nvSpPr>
          <p:cNvPr id="3" name="Content Placeholder 2">
            <a:extLst>
              <a:ext uri="{FF2B5EF4-FFF2-40B4-BE49-F238E27FC236}">
                <a16:creationId xmlns:a16="http://schemas.microsoft.com/office/drawing/2014/main" id="{3CCF5E13-830B-4000-B8EA-3AE63E7D3CEA}"/>
              </a:ext>
            </a:extLst>
          </p:cNvPr>
          <p:cNvSpPr>
            <a:spLocks noGrp="1"/>
          </p:cNvSpPr>
          <p:nvPr>
            <p:ph idx="1"/>
          </p:nvPr>
        </p:nvSpPr>
        <p:spPr/>
        <p:txBody>
          <a:bodyPr>
            <a:normAutofit fontScale="92500" lnSpcReduction="20000"/>
          </a:bodyPr>
          <a:lstStyle/>
          <a:p>
            <a:r>
              <a:rPr lang="en-US" dirty="0"/>
              <a:t>For some measures higher is improvement</a:t>
            </a:r>
          </a:p>
          <a:p>
            <a:r>
              <a:rPr lang="en-US" dirty="0"/>
              <a:t>For some measures lower is improvement</a:t>
            </a:r>
          </a:p>
          <a:p>
            <a:r>
              <a:rPr lang="en-US" dirty="0"/>
              <a:t>For some measures no change is improvement</a:t>
            </a:r>
          </a:p>
          <a:p>
            <a:r>
              <a:rPr lang="en-US" dirty="0"/>
              <a:t>For ALL measures improvement changes over time - CONTEXT</a:t>
            </a:r>
          </a:p>
          <a:p>
            <a:endParaRPr lang="en-US" dirty="0"/>
          </a:p>
          <a:p>
            <a:pPr marL="0" indent="0">
              <a:buNone/>
            </a:pPr>
            <a:r>
              <a:rPr lang="en-US" dirty="0"/>
              <a:t>Ask in context (for EACH performance measure) - </a:t>
            </a:r>
          </a:p>
          <a:p>
            <a:pPr marL="0" indent="0">
              <a:buNone/>
            </a:pPr>
            <a:endParaRPr lang="en-US" dirty="0"/>
          </a:p>
          <a:p>
            <a:pPr marL="457200" lvl="1" indent="0">
              <a:buNone/>
            </a:pPr>
            <a:r>
              <a:rPr lang="en-US" dirty="0"/>
              <a:t>“For now, what do we expect BETTER to be?”  (up, down, level, between)</a:t>
            </a:r>
          </a:p>
          <a:p>
            <a:pPr marL="457200" lvl="1" indent="0">
              <a:buNone/>
            </a:pPr>
            <a:endParaRPr lang="en-US" dirty="0"/>
          </a:p>
          <a:p>
            <a:pPr marL="457200" lvl="1" indent="0">
              <a:buNone/>
            </a:pPr>
            <a:r>
              <a:rPr lang="en-US" dirty="0"/>
              <a:t>“How much BETTER is too much, and how might we tell?” (when, until, before) </a:t>
            </a:r>
          </a:p>
          <a:p>
            <a:pPr marL="0" indent="0">
              <a:buNone/>
            </a:pPr>
            <a:r>
              <a:rPr lang="en-US" dirty="0"/>
              <a:t> </a:t>
            </a:r>
          </a:p>
        </p:txBody>
      </p:sp>
    </p:spTree>
    <p:extLst>
      <p:ext uri="{BB962C8B-B14F-4D97-AF65-F5344CB8AC3E}">
        <p14:creationId xmlns:p14="http://schemas.microsoft.com/office/powerpoint/2010/main" val="3732744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artial Circle 38">
            <a:extLst>
              <a:ext uri="{FF2B5EF4-FFF2-40B4-BE49-F238E27FC236}">
                <a16:creationId xmlns:a16="http://schemas.microsoft.com/office/drawing/2014/main" id="{851E8B1E-2EDD-40F6-B625-C59D19061861}"/>
              </a:ext>
            </a:extLst>
          </p:cNvPr>
          <p:cNvSpPr/>
          <p:nvPr/>
        </p:nvSpPr>
        <p:spPr>
          <a:xfrm rot="1862074">
            <a:off x="-2153880" y="-116703"/>
            <a:ext cx="5977920" cy="5977920"/>
          </a:xfrm>
          <a:prstGeom prst="pie">
            <a:avLst>
              <a:gd name="adj1" fmla="val 0"/>
              <a:gd name="adj2" fmla="val 112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artial Circle 17">
            <a:extLst>
              <a:ext uri="{FF2B5EF4-FFF2-40B4-BE49-F238E27FC236}">
                <a16:creationId xmlns:a16="http://schemas.microsoft.com/office/drawing/2014/main" id="{5AB22AB1-3C6F-426E-9ED2-23B2D1EB369D}"/>
              </a:ext>
            </a:extLst>
          </p:cNvPr>
          <p:cNvSpPr/>
          <p:nvPr/>
        </p:nvSpPr>
        <p:spPr>
          <a:xfrm>
            <a:off x="-2153879" y="-145020"/>
            <a:ext cx="5977920" cy="5977920"/>
          </a:xfrm>
          <a:prstGeom prst="pie">
            <a:avLst>
              <a:gd name="adj1" fmla="val 0"/>
              <a:gd name="adj2" fmla="val 90052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835081" y="2834151"/>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ECAE8C7D-02FC-4D05-BFDF-A792B672B05E}"/>
              </a:ext>
            </a:extLst>
          </p:cNvPr>
          <p:cNvSpPr txBox="1"/>
          <p:nvPr/>
        </p:nvSpPr>
        <p:spPr>
          <a:xfrm>
            <a:off x="3008851" y="-4232"/>
            <a:ext cx="6614888" cy="707886"/>
          </a:xfrm>
          <a:prstGeom prst="rect">
            <a:avLst/>
          </a:prstGeom>
          <a:noFill/>
        </p:spPr>
        <p:txBody>
          <a:bodyPr wrap="none" rtlCol="0">
            <a:spAutoFit/>
          </a:bodyPr>
          <a:lstStyle/>
          <a:p>
            <a:r>
              <a:rPr lang="en-US" sz="4000" b="1" dirty="0"/>
              <a:t>How Severe is the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835080" y="844441"/>
            <a:ext cx="5064804" cy="1569660"/>
          </a:xfrm>
          <a:prstGeom prst="rect">
            <a:avLst/>
          </a:prstGeom>
          <a:noFill/>
        </p:spPr>
        <p:txBody>
          <a:bodyPr wrap="square" rtlCol="0">
            <a:spAutoFit/>
          </a:bodyPr>
          <a:lstStyle/>
          <a:p>
            <a:r>
              <a:rPr lang="en-US" sz="2400" b="1" dirty="0"/>
              <a:t>1. First Stem Any Declining Dimension</a:t>
            </a:r>
          </a:p>
          <a:p>
            <a:r>
              <a:rPr lang="en-US" dirty="0"/>
              <a:t>Compare “your” trend decline angle versus a larger group of others as a baseline. Slight declines can be a “watch and see” but jump on Moderates” to avoid ever seeing a “Severe”</a:t>
            </a:r>
          </a:p>
        </p:txBody>
      </p:sp>
      <p:cxnSp>
        <p:nvCxnSpPr>
          <p:cNvPr id="37" name="Straight Arrow Connector 36">
            <a:extLst>
              <a:ext uri="{FF2B5EF4-FFF2-40B4-BE49-F238E27FC236}">
                <a16:creationId xmlns:a16="http://schemas.microsoft.com/office/drawing/2014/main" id="{E4D28DB2-70B2-46ED-8067-A5818709C129}"/>
              </a:ext>
            </a:extLst>
          </p:cNvPr>
          <p:cNvCxnSpPr>
            <a:cxnSpLocks/>
          </p:cNvCxnSpPr>
          <p:nvPr/>
        </p:nvCxnSpPr>
        <p:spPr>
          <a:xfrm>
            <a:off x="835080" y="2872257"/>
            <a:ext cx="2901194" cy="174875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8" name="Partial Circle 37">
            <a:extLst>
              <a:ext uri="{FF2B5EF4-FFF2-40B4-BE49-F238E27FC236}">
                <a16:creationId xmlns:a16="http://schemas.microsoft.com/office/drawing/2014/main" id="{FE6DFCC3-4211-4C6F-8838-EA00F565CA04}"/>
              </a:ext>
            </a:extLst>
          </p:cNvPr>
          <p:cNvSpPr/>
          <p:nvPr/>
        </p:nvSpPr>
        <p:spPr>
          <a:xfrm rot="951679">
            <a:off x="-2153880" y="-145020"/>
            <a:ext cx="5977920" cy="5977920"/>
          </a:xfrm>
          <a:prstGeom prst="pie">
            <a:avLst>
              <a:gd name="adj1" fmla="val 0"/>
              <a:gd name="adj2" fmla="val 9005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a:extLst>
              <a:ext uri="{FF2B5EF4-FFF2-40B4-BE49-F238E27FC236}">
                <a16:creationId xmlns:a16="http://schemas.microsoft.com/office/drawing/2014/main" id="{3AD3A42C-59B9-4339-8009-4B3E831E20D0}"/>
              </a:ext>
            </a:extLst>
          </p:cNvPr>
          <p:cNvCxnSpPr>
            <a:cxnSpLocks/>
          </p:cNvCxnSpPr>
          <p:nvPr/>
        </p:nvCxnSpPr>
        <p:spPr>
          <a:xfrm>
            <a:off x="835080" y="2843940"/>
            <a:ext cx="3253531" cy="86790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EB0F3D5F-40CE-4189-9D38-A5D56AF4FF83}"/>
              </a:ext>
            </a:extLst>
          </p:cNvPr>
          <p:cNvSpPr/>
          <p:nvPr/>
        </p:nvSpPr>
        <p:spPr>
          <a:xfrm>
            <a:off x="733016" y="2699928"/>
            <a:ext cx="268447" cy="2684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09D38E-D472-4855-9C91-034DCF92E624}"/>
              </a:ext>
            </a:extLst>
          </p:cNvPr>
          <p:cNvSpPr txBox="1"/>
          <p:nvPr/>
        </p:nvSpPr>
        <p:spPr>
          <a:xfrm>
            <a:off x="3838338" y="4480957"/>
            <a:ext cx="886781" cy="369332"/>
          </a:xfrm>
          <a:prstGeom prst="rect">
            <a:avLst/>
          </a:prstGeom>
          <a:noFill/>
        </p:spPr>
        <p:txBody>
          <a:bodyPr wrap="none" rtlCol="0">
            <a:spAutoFit/>
          </a:bodyPr>
          <a:lstStyle/>
          <a:p>
            <a:r>
              <a:rPr lang="en-US" dirty="0"/>
              <a:t>&gt; ~ 45° </a:t>
            </a:r>
          </a:p>
        </p:txBody>
      </p:sp>
      <p:sp>
        <p:nvSpPr>
          <p:cNvPr id="40" name="TextBox 39">
            <a:extLst>
              <a:ext uri="{FF2B5EF4-FFF2-40B4-BE49-F238E27FC236}">
                <a16:creationId xmlns:a16="http://schemas.microsoft.com/office/drawing/2014/main" id="{BE41A370-7ECB-4C85-B783-D02EA67661F9}"/>
              </a:ext>
            </a:extLst>
          </p:cNvPr>
          <p:cNvSpPr txBox="1"/>
          <p:nvPr/>
        </p:nvSpPr>
        <p:spPr>
          <a:xfrm>
            <a:off x="4158084" y="3547808"/>
            <a:ext cx="833883" cy="369332"/>
          </a:xfrm>
          <a:prstGeom prst="rect">
            <a:avLst/>
          </a:prstGeom>
          <a:noFill/>
        </p:spPr>
        <p:txBody>
          <a:bodyPr wrap="none" rtlCol="0">
            <a:spAutoFit/>
          </a:bodyPr>
          <a:lstStyle/>
          <a:p>
            <a:r>
              <a:rPr lang="en-US" dirty="0"/>
              <a:t>&gt; ~ 20°</a:t>
            </a:r>
          </a:p>
        </p:txBody>
      </p:sp>
      <p:sp>
        <p:nvSpPr>
          <p:cNvPr id="23" name="TextBox 22">
            <a:extLst>
              <a:ext uri="{FF2B5EF4-FFF2-40B4-BE49-F238E27FC236}">
                <a16:creationId xmlns:a16="http://schemas.microsoft.com/office/drawing/2014/main" id="{86B423CF-557A-4CA1-AEB4-B51A0C3F97B9}"/>
              </a:ext>
            </a:extLst>
          </p:cNvPr>
          <p:cNvSpPr txBox="1"/>
          <p:nvPr/>
        </p:nvSpPr>
        <p:spPr>
          <a:xfrm>
            <a:off x="4991337" y="2603318"/>
            <a:ext cx="2056973" cy="461665"/>
          </a:xfrm>
          <a:prstGeom prst="rect">
            <a:avLst/>
          </a:prstGeom>
          <a:noFill/>
        </p:spPr>
        <p:txBody>
          <a:bodyPr wrap="none" rtlCol="0">
            <a:spAutoFit/>
          </a:bodyPr>
          <a:lstStyle/>
          <a:p>
            <a:pPr algn="ctr"/>
            <a:r>
              <a:rPr lang="en-US" sz="2400" b="1" dirty="0">
                <a:solidFill>
                  <a:schemeClr val="bg1">
                    <a:lumMod val="50000"/>
                  </a:schemeClr>
                </a:solidFill>
              </a:rPr>
              <a:t>Baseline Trend</a:t>
            </a:r>
          </a:p>
        </p:txBody>
      </p:sp>
      <p:sp>
        <p:nvSpPr>
          <p:cNvPr id="41" name="TextBox 40">
            <a:extLst>
              <a:ext uri="{FF2B5EF4-FFF2-40B4-BE49-F238E27FC236}">
                <a16:creationId xmlns:a16="http://schemas.microsoft.com/office/drawing/2014/main" id="{AD0195FF-2C20-4EEA-A8F8-5EE7CFEF8564}"/>
              </a:ext>
            </a:extLst>
          </p:cNvPr>
          <p:cNvSpPr txBox="1"/>
          <p:nvPr/>
        </p:nvSpPr>
        <p:spPr>
          <a:xfrm>
            <a:off x="4991337" y="3509734"/>
            <a:ext cx="2056973" cy="461665"/>
          </a:xfrm>
          <a:prstGeom prst="rect">
            <a:avLst/>
          </a:prstGeom>
          <a:noFill/>
        </p:spPr>
        <p:txBody>
          <a:bodyPr wrap="square" rtlCol="0">
            <a:spAutoFit/>
          </a:bodyPr>
          <a:lstStyle/>
          <a:p>
            <a:pPr algn="ctr"/>
            <a:r>
              <a:rPr lang="en-US" sz="2400" b="1" dirty="0">
                <a:solidFill>
                  <a:schemeClr val="accent1"/>
                </a:solidFill>
              </a:rPr>
              <a:t>Your Trend</a:t>
            </a:r>
          </a:p>
        </p:txBody>
      </p:sp>
      <p:sp>
        <p:nvSpPr>
          <p:cNvPr id="42" name="TextBox 41">
            <a:extLst>
              <a:ext uri="{FF2B5EF4-FFF2-40B4-BE49-F238E27FC236}">
                <a16:creationId xmlns:a16="http://schemas.microsoft.com/office/drawing/2014/main" id="{053CC1A8-B1B3-41E0-9898-CC7C7FA71CA1}"/>
              </a:ext>
            </a:extLst>
          </p:cNvPr>
          <p:cNvSpPr txBox="1"/>
          <p:nvPr/>
        </p:nvSpPr>
        <p:spPr>
          <a:xfrm>
            <a:off x="5274771" y="4216878"/>
            <a:ext cx="1450462" cy="1200329"/>
          </a:xfrm>
          <a:prstGeom prst="rect">
            <a:avLst/>
          </a:prstGeom>
          <a:noFill/>
        </p:spPr>
        <p:txBody>
          <a:bodyPr wrap="none" rtlCol="0">
            <a:spAutoFit/>
          </a:bodyPr>
          <a:lstStyle/>
          <a:p>
            <a:pPr algn="ctr"/>
            <a:r>
              <a:rPr lang="en-US" sz="2400" b="1" dirty="0">
                <a:solidFill>
                  <a:schemeClr val="accent4"/>
                </a:solidFill>
              </a:rPr>
              <a:t>Slight</a:t>
            </a:r>
          </a:p>
          <a:p>
            <a:pPr algn="ctr"/>
            <a:r>
              <a:rPr lang="en-US" sz="2400" b="1" dirty="0">
                <a:solidFill>
                  <a:schemeClr val="accent2"/>
                </a:solidFill>
              </a:rPr>
              <a:t>Moderate</a:t>
            </a:r>
          </a:p>
          <a:p>
            <a:pPr algn="ctr"/>
            <a:r>
              <a:rPr lang="en-US" sz="2400" b="1" dirty="0">
                <a:solidFill>
                  <a:srgbClr val="FF0000"/>
                </a:solidFill>
              </a:rPr>
              <a:t>Severe</a:t>
            </a:r>
          </a:p>
        </p:txBody>
      </p:sp>
      <p:sp>
        <p:nvSpPr>
          <p:cNvPr id="46" name="TextBox 45">
            <a:extLst>
              <a:ext uri="{FF2B5EF4-FFF2-40B4-BE49-F238E27FC236}">
                <a16:creationId xmlns:a16="http://schemas.microsoft.com/office/drawing/2014/main" id="{6CCCF56A-2A74-435B-984D-181596BD24E3}"/>
              </a:ext>
            </a:extLst>
          </p:cNvPr>
          <p:cNvSpPr txBox="1"/>
          <p:nvPr/>
        </p:nvSpPr>
        <p:spPr>
          <a:xfrm>
            <a:off x="6858214" y="844441"/>
            <a:ext cx="4957894" cy="1569660"/>
          </a:xfrm>
          <a:prstGeom prst="rect">
            <a:avLst/>
          </a:prstGeom>
          <a:noFill/>
        </p:spPr>
        <p:txBody>
          <a:bodyPr wrap="square" rtlCol="0">
            <a:spAutoFit/>
          </a:bodyPr>
          <a:lstStyle/>
          <a:p>
            <a:r>
              <a:rPr lang="en-US" sz="2400" b="1" dirty="0"/>
              <a:t>2. Then Look to Improve Your Worst</a:t>
            </a:r>
          </a:p>
          <a:p>
            <a:r>
              <a:rPr lang="en-US" dirty="0"/>
              <a:t>Compare “your” measure of performance against others as a baseline. Pick others in similar context to your team, for example those who do similar work or were formed at a similar time.</a:t>
            </a:r>
          </a:p>
        </p:txBody>
      </p:sp>
      <p:cxnSp>
        <p:nvCxnSpPr>
          <p:cNvPr id="49" name="Straight Arrow Connector 48">
            <a:extLst>
              <a:ext uri="{FF2B5EF4-FFF2-40B4-BE49-F238E27FC236}">
                <a16:creationId xmlns:a16="http://schemas.microsoft.com/office/drawing/2014/main" id="{8885F87E-3951-4E07-A796-0D52E3F53730}"/>
              </a:ext>
            </a:extLst>
          </p:cNvPr>
          <p:cNvCxnSpPr>
            <a:cxnSpLocks/>
          </p:cNvCxnSpPr>
          <p:nvPr/>
        </p:nvCxnSpPr>
        <p:spPr>
          <a:xfrm flipV="1">
            <a:off x="7521644" y="2835832"/>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7A8FA922-A2DF-4CDF-8747-E73EDF94CDD9}"/>
              </a:ext>
            </a:extLst>
          </p:cNvPr>
          <p:cNvSpPr txBox="1"/>
          <p:nvPr/>
        </p:nvSpPr>
        <p:spPr>
          <a:xfrm>
            <a:off x="1002307" y="5691664"/>
            <a:ext cx="3836205" cy="923330"/>
          </a:xfrm>
          <a:prstGeom prst="rect">
            <a:avLst/>
          </a:prstGeom>
          <a:noFill/>
        </p:spPr>
        <p:txBody>
          <a:bodyPr wrap="square" rtlCol="0">
            <a:spAutoFit/>
          </a:bodyPr>
          <a:lstStyle/>
          <a:p>
            <a:r>
              <a:rPr lang="en-US" dirty="0"/>
              <a:t>Note: Shorter term trends often appear more extreme. If 1 month looks bad, check 3 months still looks bad.</a:t>
            </a:r>
          </a:p>
        </p:txBody>
      </p:sp>
      <p:cxnSp>
        <p:nvCxnSpPr>
          <p:cNvPr id="51" name="Straight Arrow Connector 50">
            <a:extLst>
              <a:ext uri="{FF2B5EF4-FFF2-40B4-BE49-F238E27FC236}">
                <a16:creationId xmlns:a16="http://schemas.microsoft.com/office/drawing/2014/main" id="{94703CEB-290E-4701-8FFD-D2E28031625E}"/>
              </a:ext>
            </a:extLst>
          </p:cNvPr>
          <p:cNvCxnSpPr>
            <a:cxnSpLocks/>
          </p:cNvCxnSpPr>
          <p:nvPr/>
        </p:nvCxnSpPr>
        <p:spPr>
          <a:xfrm flipV="1">
            <a:off x="7521644" y="3702055"/>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5708FD3-E52B-4CF0-9764-F56ACC2A56B9}"/>
              </a:ext>
            </a:extLst>
          </p:cNvPr>
          <p:cNvCxnSpPr>
            <a:cxnSpLocks/>
          </p:cNvCxnSpPr>
          <p:nvPr/>
        </p:nvCxnSpPr>
        <p:spPr>
          <a:xfrm flipV="1">
            <a:off x="7521644" y="4562284"/>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4BDE0FE5-E715-427A-8440-7FC7E01B1AC9}"/>
              </a:ext>
            </a:extLst>
          </p:cNvPr>
          <p:cNvSpPr txBox="1"/>
          <p:nvPr/>
        </p:nvSpPr>
        <p:spPr>
          <a:xfrm>
            <a:off x="11152679" y="3517389"/>
            <a:ext cx="920445" cy="369332"/>
          </a:xfrm>
          <a:prstGeom prst="rect">
            <a:avLst/>
          </a:prstGeom>
          <a:noFill/>
        </p:spPr>
        <p:txBody>
          <a:bodyPr wrap="none" rtlCol="0">
            <a:spAutoFit/>
          </a:bodyPr>
          <a:lstStyle/>
          <a:p>
            <a:r>
              <a:rPr lang="en-US" dirty="0"/>
              <a:t>&gt; ~ 20%</a:t>
            </a:r>
          </a:p>
        </p:txBody>
      </p:sp>
      <p:sp>
        <p:nvSpPr>
          <p:cNvPr id="54" name="TextBox 53">
            <a:extLst>
              <a:ext uri="{FF2B5EF4-FFF2-40B4-BE49-F238E27FC236}">
                <a16:creationId xmlns:a16="http://schemas.microsoft.com/office/drawing/2014/main" id="{74EF8CA1-CF75-4C05-A2D3-79680B75E1E3}"/>
              </a:ext>
            </a:extLst>
          </p:cNvPr>
          <p:cNvSpPr txBox="1"/>
          <p:nvPr/>
        </p:nvSpPr>
        <p:spPr>
          <a:xfrm>
            <a:off x="11152679" y="4360840"/>
            <a:ext cx="920445" cy="369332"/>
          </a:xfrm>
          <a:prstGeom prst="rect">
            <a:avLst/>
          </a:prstGeom>
          <a:noFill/>
        </p:spPr>
        <p:txBody>
          <a:bodyPr wrap="none" rtlCol="0">
            <a:spAutoFit/>
          </a:bodyPr>
          <a:lstStyle/>
          <a:p>
            <a:r>
              <a:rPr lang="en-US" dirty="0"/>
              <a:t>&gt; ~ 50%</a:t>
            </a:r>
          </a:p>
        </p:txBody>
      </p:sp>
      <p:sp>
        <p:nvSpPr>
          <p:cNvPr id="56" name="Rectangle 55">
            <a:extLst>
              <a:ext uri="{FF2B5EF4-FFF2-40B4-BE49-F238E27FC236}">
                <a16:creationId xmlns:a16="http://schemas.microsoft.com/office/drawing/2014/main" id="{0451DE85-D053-45A4-B503-2F2DB999EBE5}"/>
              </a:ext>
            </a:extLst>
          </p:cNvPr>
          <p:cNvSpPr/>
          <p:nvPr/>
        </p:nvSpPr>
        <p:spPr>
          <a:xfrm>
            <a:off x="7521644" y="2968375"/>
            <a:ext cx="3221022" cy="6115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D34231B-34F6-41DF-81D2-ADD0E694CEDF}"/>
              </a:ext>
            </a:extLst>
          </p:cNvPr>
          <p:cNvSpPr/>
          <p:nvPr/>
        </p:nvSpPr>
        <p:spPr>
          <a:xfrm>
            <a:off x="7521644" y="3824909"/>
            <a:ext cx="3221022" cy="611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529E2698-80CB-4CDF-8A08-4490D4D5C8AE}"/>
              </a:ext>
            </a:extLst>
          </p:cNvPr>
          <p:cNvSpPr/>
          <p:nvPr/>
        </p:nvSpPr>
        <p:spPr>
          <a:xfrm>
            <a:off x="7521644" y="4696616"/>
            <a:ext cx="3221022" cy="6115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C3EAE87C-11F7-4355-8D8B-0E0882821127}"/>
              </a:ext>
            </a:extLst>
          </p:cNvPr>
          <p:cNvSpPr txBox="1"/>
          <p:nvPr/>
        </p:nvSpPr>
        <p:spPr>
          <a:xfrm>
            <a:off x="6966106" y="5469275"/>
            <a:ext cx="5089733" cy="1200329"/>
          </a:xfrm>
          <a:prstGeom prst="rect">
            <a:avLst/>
          </a:prstGeom>
          <a:noFill/>
        </p:spPr>
        <p:txBody>
          <a:bodyPr wrap="square" rtlCol="0">
            <a:spAutoFit/>
          </a:bodyPr>
          <a:lstStyle/>
          <a:p>
            <a:r>
              <a:rPr lang="en-US" dirty="0"/>
              <a:t>Note: Being at or above baseline isn’t the ONLY goal. Some teams benefit from being higher in some performance dimensions and trade wisely from another performance dimension to compensate.</a:t>
            </a:r>
          </a:p>
        </p:txBody>
      </p:sp>
    </p:spTree>
    <p:extLst>
      <p:ext uri="{BB962C8B-B14F-4D97-AF65-F5344CB8AC3E}">
        <p14:creationId xmlns:p14="http://schemas.microsoft.com/office/powerpoint/2010/main" val="1043492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643C-2CF2-4DB5-BC26-0F636B54F752}"/>
              </a:ext>
            </a:extLst>
          </p:cNvPr>
          <p:cNvSpPr>
            <a:spLocks noGrp="1"/>
          </p:cNvSpPr>
          <p:nvPr>
            <p:ph type="title"/>
          </p:nvPr>
        </p:nvSpPr>
        <p:spPr/>
        <p:txBody>
          <a:bodyPr/>
          <a:lstStyle/>
          <a:p>
            <a:r>
              <a:rPr lang="en-US" dirty="0"/>
              <a:t>Polarity Coaching</a:t>
            </a:r>
          </a:p>
        </p:txBody>
      </p:sp>
      <p:sp>
        <p:nvSpPr>
          <p:cNvPr id="3" name="Text Placeholder 2">
            <a:extLst>
              <a:ext uri="{FF2B5EF4-FFF2-40B4-BE49-F238E27FC236}">
                <a16:creationId xmlns:a16="http://schemas.microsoft.com/office/drawing/2014/main" id="{779C1443-5E33-4CE6-A513-BC4E2BD54C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6350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Tree>
    <p:extLst>
      <p:ext uri="{BB962C8B-B14F-4D97-AF65-F5344CB8AC3E}">
        <p14:creationId xmlns:p14="http://schemas.microsoft.com/office/powerpoint/2010/main" val="2058594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79ACC7-05EE-4D30-B130-883156E5D69F}"/>
              </a:ext>
            </a:extLst>
          </p:cNvPr>
          <p:cNvPicPr>
            <a:picLocks noChangeAspect="1"/>
          </p:cNvPicPr>
          <p:nvPr/>
        </p:nvPicPr>
        <p:blipFill rotWithShape="1">
          <a:blip r:embed="rId2"/>
          <a:srcRect r="12230" b="4569"/>
          <a:stretch/>
        </p:blipFill>
        <p:spPr>
          <a:xfrm>
            <a:off x="1413486" y="64759"/>
            <a:ext cx="9365027" cy="6793241"/>
          </a:xfrm>
          <a:prstGeom prst="rect">
            <a:avLst/>
          </a:prstGeom>
        </p:spPr>
      </p:pic>
      <p:sp>
        <p:nvSpPr>
          <p:cNvPr id="7" name="Thought Bubble: Cloud 6">
            <a:extLst>
              <a:ext uri="{FF2B5EF4-FFF2-40B4-BE49-F238E27FC236}">
                <a16:creationId xmlns:a16="http://schemas.microsoft.com/office/drawing/2014/main" id="{8B09BC62-299B-4E28-9FC9-048604D4688D}"/>
              </a:ext>
            </a:extLst>
          </p:cNvPr>
          <p:cNvSpPr/>
          <p:nvPr/>
        </p:nvSpPr>
        <p:spPr>
          <a:xfrm>
            <a:off x="10458893" y="5571461"/>
            <a:ext cx="1633869" cy="1105786"/>
          </a:xfrm>
          <a:prstGeom prst="cloudCallout">
            <a:avLst>
              <a:gd name="adj1" fmla="val -58577"/>
              <a:gd name="adj2" fmla="val -33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
        <p:nvSpPr>
          <p:cNvPr id="9" name="Thought Bubble: Cloud 8">
            <a:extLst>
              <a:ext uri="{FF2B5EF4-FFF2-40B4-BE49-F238E27FC236}">
                <a16:creationId xmlns:a16="http://schemas.microsoft.com/office/drawing/2014/main" id="{E368BE05-4E9D-4EC6-B366-B0129B34E1D9}"/>
              </a:ext>
            </a:extLst>
          </p:cNvPr>
          <p:cNvSpPr/>
          <p:nvPr/>
        </p:nvSpPr>
        <p:spPr>
          <a:xfrm>
            <a:off x="10352569" y="67340"/>
            <a:ext cx="1740193" cy="1105786"/>
          </a:xfrm>
          <a:prstGeom prst="cloudCallout">
            <a:avLst>
              <a:gd name="adj1" fmla="val -35800"/>
              <a:gd name="adj2" fmla="val 59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0" name="Thought Bubble: Cloud 9">
            <a:extLst>
              <a:ext uri="{FF2B5EF4-FFF2-40B4-BE49-F238E27FC236}">
                <a16:creationId xmlns:a16="http://schemas.microsoft.com/office/drawing/2014/main" id="{FFEA78D7-C90D-43C8-B980-181CE061C5F7}"/>
              </a:ext>
            </a:extLst>
          </p:cNvPr>
          <p:cNvSpPr/>
          <p:nvPr/>
        </p:nvSpPr>
        <p:spPr>
          <a:xfrm>
            <a:off x="99237" y="464289"/>
            <a:ext cx="1740193" cy="1105786"/>
          </a:xfrm>
          <a:prstGeom prst="cloudCallout">
            <a:avLst>
              <a:gd name="adj1" fmla="val 27744"/>
              <a:gd name="adj2" fmla="val 86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1" name="Thought Bubble: Cloud 10">
            <a:extLst>
              <a:ext uri="{FF2B5EF4-FFF2-40B4-BE49-F238E27FC236}">
                <a16:creationId xmlns:a16="http://schemas.microsoft.com/office/drawing/2014/main" id="{EB9EEC64-376B-4971-BB1D-EDABA38D8E8A}"/>
              </a:ext>
            </a:extLst>
          </p:cNvPr>
          <p:cNvSpPr/>
          <p:nvPr/>
        </p:nvSpPr>
        <p:spPr>
          <a:xfrm>
            <a:off x="99237" y="5603359"/>
            <a:ext cx="1633869" cy="1105786"/>
          </a:xfrm>
          <a:prstGeom prst="cloudCallout">
            <a:avLst>
              <a:gd name="adj1" fmla="val 25371"/>
              <a:gd name="adj2" fmla="val -7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Tree>
    <p:extLst>
      <p:ext uri="{BB962C8B-B14F-4D97-AF65-F5344CB8AC3E}">
        <p14:creationId xmlns:p14="http://schemas.microsoft.com/office/powerpoint/2010/main" val="10952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
        <p:nvSpPr>
          <p:cNvPr id="2" name="TextBox 1">
            <a:extLst>
              <a:ext uri="{FF2B5EF4-FFF2-40B4-BE49-F238E27FC236}">
                <a16:creationId xmlns:a16="http://schemas.microsoft.com/office/drawing/2014/main" id="{16A7DE35-B4A5-481C-8519-8DCCDF5BB5CF}"/>
              </a:ext>
            </a:extLst>
          </p:cNvPr>
          <p:cNvSpPr txBox="1"/>
          <p:nvPr/>
        </p:nvSpPr>
        <p:spPr>
          <a:xfrm>
            <a:off x="5071730" y="946299"/>
            <a:ext cx="1987275" cy="369332"/>
          </a:xfrm>
          <a:prstGeom prst="rect">
            <a:avLst/>
          </a:prstGeom>
          <a:noFill/>
        </p:spPr>
        <p:txBody>
          <a:bodyPr wrap="none" rtlCol="0">
            <a:spAutoFit/>
          </a:bodyPr>
          <a:lstStyle/>
          <a:p>
            <a:r>
              <a:rPr lang="en-US" dirty="0"/>
              <a:t>Deliver value faster</a:t>
            </a:r>
          </a:p>
        </p:txBody>
      </p:sp>
      <p:sp>
        <p:nvSpPr>
          <p:cNvPr id="5" name="TextBox 4">
            <a:extLst>
              <a:ext uri="{FF2B5EF4-FFF2-40B4-BE49-F238E27FC236}">
                <a16:creationId xmlns:a16="http://schemas.microsoft.com/office/drawing/2014/main" id="{8E9D6125-173C-4285-96D7-9FEBC101CFA7}"/>
              </a:ext>
            </a:extLst>
          </p:cNvPr>
          <p:cNvSpPr txBox="1"/>
          <p:nvPr/>
        </p:nvSpPr>
        <p:spPr>
          <a:xfrm>
            <a:off x="5071730" y="5816005"/>
            <a:ext cx="2267993" cy="369332"/>
          </a:xfrm>
          <a:prstGeom prst="rect">
            <a:avLst/>
          </a:prstGeom>
          <a:noFill/>
        </p:spPr>
        <p:txBody>
          <a:bodyPr wrap="none" rtlCol="0">
            <a:spAutoFit/>
          </a:bodyPr>
          <a:lstStyle/>
          <a:p>
            <a:r>
              <a:rPr lang="en-US" dirty="0">
                <a:solidFill>
                  <a:schemeClr val="bg1"/>
                </a:solidFill>
              </a:rPr>
              <a:t>Don’t deliver anything</a:t>
            </a:r>
          </a:p>
        </p:txBody>
      </p:sp>
      <p:sp>
        <p:nvSpPr>
          <p:cNvPr id="3" name="TextBox 2">
            <a:extLst>
              <a:ext uri="{FF2B5EF4-FFF2-40B4-BE49-F238E27FC236}">
                <a16:creationId xmlns:a16="http://schemas.microsoft.com/office/drawing/2014/main" id="{82C7370B-547A-4FB1-BE0B-D48D6B26B764}"/>
              </a:ext>
            </a:extLst>
          </p:cNvPr>
          <p:cNvSpPr txBox="1"/>
          <p:nvPr/>
        </p:nvSpPr>
        <p:spPr>
          <a:xfrm>
            <a:off x="6205726" y="1610672"/>
            <a:ext cx="19320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Release smaller features</a:t>
            </a:r>
          </a:p>
          <a:p>
            <a:pPr marL="285750" indent="-285750">
              <a:buFont typeface="Arial" panose="020B0604020202020204" pitchFamily="34" charset="0"/>
              <a:buChar char="•"/>
            </a:pPr>
            <a:r>
              <a:rPr lang="en-US" dirty="0"/>
              <a:t>Customers get features faster (or bits of)</a:t>
            </a:r>
          </a:p>
        </p:txBody>
      </p:sp>
      <p:sp>
        <p:nvSpPr>
          <p:cNvPr id="6" name="TextBox 5">
            <a:extLst>
              <a:ext uri="{FF2B5EF4-FFF2-40B4-BE49-F238E27FC236}">
                <a16:creationId xmlns:a16="http://schemas.microsoft.com/office/drawing/2014/main" id="{EBB63379-0E3E-495C-89FC-150F7A51BCD1}"/>
              </a:ext>
            </a:extLst>
          </p:cNvPr>
          <p:cNvSpPr txBox="1"/>
          <p:nvPr/>
        </p:nvSpPr>
        <p:spPr>
          <a:xfrm>
            <a:off x="6717890" y="3280784"/>
            <a:ext cx="1098755" cy="646331"/>
          </a:xfrm>
          <a:prstGeom prst="rect">
            <a:avLst/>
          </a:prstGeom>
          <a:noFill/>
        </p:spPr>
        <p:txBody>
          <a:bodyPr wrap="square" rtlCol="0">
            <a:spAutoFit/>
          </a:bodyPr>
          <a:lstStyle/>
          <a:p>
            <a:r>
              <a:rPr lang="en-US" dirty="0"/>
              <a:t>Speed Focus</a:t>
            </a:r>
          </a:p>
        </p:txBody>
      </p:sp>
      <p:sp>
        <p:nvSpPr>
          <p:cNvPr id="7" name="TextBox 6">
            <a:extLst>
              <a:ext uri="{FF2B5EF4-FFF2-40B4-BE49-F238E27FC236}">
                <a16:creationId xmlns:a16="http://schemas.microsoft.com/office/drawing/2014/main" id="{818C7E0D-4F5F-4745-8C8E-5B20F4C6B75E}"/>
              </a:ext>
            </a:extLst>
          </p:cNvPr>
          <p:cNvSpPr txBox="1"/>
          <p:nvPr/>
        </p:nvSpPr>
        <p:spPr>
          <a:xfrm>
            <a:off x="4702277" y="3242652"/>
            <a:ext cx="1098755" cy="646331"/>
          </a:xfrm>
          <a:prstGeom prst="rect">
            <a:avLst/>
          </a:prstGeom>
          <a:noFill/>
        </p:spPr>
        <p:txBody>
          <a:bodyPr wrap="square" rtlCol="0">
            <a:spAutoFit/>
          </a:bodyPr>
          <a:lstStyle/>
          <a:p>
            <a:r>
              <a:rPr lang="en-US" dirty="0"/>
              <a:t>Quality Focus</a:t>
            </a:r>
          </a:p>
        </p:txBody>
      </p:sp>
      <p:sp>
        <p:nvSpPr>
          <p:cNvPr id="8" name="TextBox 7">
            <a:extLst>
              <a:ext uri="{FF2B5EF4-FFF2-40B4-BE49-F238E27FC236}">
                <a16:creationId xmlns:a16="http://schemas.microsoft.com/office/drawing/2014/main" id="{9655149F-6ED3-44C5-A2A8-D1297C68EDF8}"/>
              </a:ext>
            </a:extLst>
          </p:cNvPr>
          <p:cNvSpPr txBox="1"/>
          <p:nvPr/>
        </p:nvSpPr>
        <p:spPr>
          <a:xfrm>
            <a:off x="6227281" y="3900446"/>
            <a:ext cx="207997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Features too small to matter</a:t>
            </a:r>
          </a:p>
          <a:p>
            <a:pPr marL="285750" indent="-285750">
              <a:buFont typeface="Arial" panose="020B0604020202020204" pitchFamily="34" charset="0"/>
              <a:buChar char="•"/>
            </a:pPr>
            <a:r>
              <a:rPr lang="en-US" dirty="0"/>
              <a:t>Increased prod rollbacks</a:t>
            </a:r>
          </a:p>
          <a:p>
            <a:pPr marL="285750" indent="-285750">
              <a:buFont typeface="Arial" panose="020B0604020202020204" pitchFamily="34" charset="0"/>
              <a:buChar char="•"/>
            </a:pPr>
            <a:r>
              <a:rPr lang="en-US" dirty="0"/>
              <a:t>Increased tech debt</a:t>
            </a:r>
          </a:p>
        </p:txBody>
      </p:sp>
      <p:sp>
        <p:nvSpPr>
          <p:cNvPr id="9" name="TextBox 8">
            <a:extLst>
              <a:ext uri="{FF2B5EF4-FFF2-40B4-BE49-F238E27FC236}">
                <a16:creationId xmlns:a16="http://schemas.microsoft.com/office/drawing/2014/main" id="{582CFAE5-BF83-42F5-B2BD-355766B1ACD2}"/>
              </a:ext>
            </a:extLst>
          </p:cNvPr>
          <p:cNvSpPr txBox="1"/>
          <p:nvPr/>
        </p:nvSpPr>
        <p:spPr>
          <a:xfrm>
            <a:off x="4054236" y="1476864"/>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Fewer prod rollbacks</a:t>
            </a:r>
          </a:p>
          <a:p>
            <a:pPr marL="285750" indent="-285750">
              <a:buFont typeface="Arial" panose="020B0604020202020204" pitchFamily="34" charset="0"/>
              <a:buChar char="•"/>
            </a:pPr>
            <a:r>
              <a:rPr lang="en-US" dirty="0"/>
              <a:t>Faster uptake of most recent version</a:t>
            </a:r>
          </a:p>
          <a:p>
            <a:pPr marL="285750" indent="-285750">
              <a:buFont typeface="Arial" panose="020B0604020202020204" pitchFamily="34" charset="0"/>
              <a:buChar char="•"/>
            </a:pPr>
            <a:r>
              <a:rPr lang="en-US" dirty="0"/>
              <a:t>Less tech debt</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EF15A16-646C-4FF5-9D44-0EB0FA388E3B}"/>
              </a:ext>
            </a:extLst>
          </p:cNvPr>
          <p:cNvSpPr txBox="1"/>
          <p:nvPr/>
        </p:nvSpPr>
        <p:spPr>
          <a:xfrm>
            <a:off x="4105656" y="3850748"/>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Longer time to feature deploy</a:t>
            </a:r>
          </a:p>
          <a:p>
            <a:pPr marL="285750" indent="-285750">
              <a:buFont typeface="Arial" panose="020B0604020202020204" pitchFamily="34" charset="0"/>
              <a:buChar char="•"/>
            </a:pPr>
            <a:r>
              <a:rPr lang="en-US" dirty="0"/>
              <a:t>Never-ending testing</a:t>
            </a:r>
          </a:p>
          <a:p>
            <a:pPr marL="285750" indent="-285750">
              <a:buFont typeface="Arial" panose="020B0604020202020204" pitchFamily="34" charset="0"/>
              <a:buChar char="•"/>
            </a:pPr>
            <a:r>
              <a:rPr lang="en-US" dirty="0"/>
              <a:t>Gold plating of edge cases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90EF50D-8863-4268-AA10-A193599D2F4E}"/>
              </a:ext>
            </a:extLst>
          </p:cNvPr>
          <p:cNvSpPr txBox="1"/>
          <p:nvPr/>
        </p:nvSpPr>
        <p:spPr>
          <a:xfrm>
            <a:off x="8381065" y="1559528"/>
            <a:ext cx="18402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Talk about valuable small feature deliverables early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97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8C0DA-0E25-407B-B12F-2C24598CC9E4}"/>
              </a:ext>
            </a:extLst>
          </p:cNvPr>
          <p:cNvPicPr>
            <a:picLocks noChangeAspect="1"/>
          </p:cNvPicPr>
          <p:nvPr/>
        </p:nvPicPr>
        <p:blipFill>
          <a:blip r:embed="rId2"/>
          <a:stretch>
            <a:fillRect/>
          </a:stretch>
        </p:blipFill>
        <p:spPr>
          <a:xfrm>
            <a:off x="1078274" y="0"/>
            <a:ext cx="10035452" cy="6858000"/>
          </a:xfrm>
          <a:prstGeom prst="rect">
            <a:avLst/>
          </a:prstGeom>
        </p:spPr>
      </p:pic>
    </p:spTree>
    <p:extLst>
      <p:ext uri="{BB962C8B-B14F-4D97-AF65-F5344CB8AC3E}">
        <p14:creationId xmlns:p14="http://schemas.microsoft.com/office/powerpoint/2010/main" val="2327966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a:bodyPr>
          <a:lstStyle/>
          <a:p>
            <a:r>
              <a:rPr lang="en-US" dirty="0"/>
              <a:t>Exercise: Early Warning Signs Decreasing Lead-Time Variability (10 minutes)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 brainstorm early warning signs for -</a:t>
            </a:r>
          </a:p>
          <a:p>
            <a:pPr lvl="2"/>
            <a:r>
              <a:rPr lang="en-US" dirty="0"/>
              <a:t>TOTAL FOCUS on reducing lead-time variability, at the expense of everything else</a:t>
            </a:r>
          </a:p>
          <a:p>
            <a:pPr lvl="2"/>
            <a:r>
              <a:rPr lang="en-US" dirty="0"/>
              <a:t>TOTAL IGNORANCE on lead-time variability, not even considered a factor</a:t>
            </a:r>
          </a:p>
          <a:p>
            <a:pPr lvl="2"/>
            <a:endParaRPr lang="en-US" dirty="0"/>
          </a:p>
          <a:p>
            <a:r>
              <a:rPr lang="en-US" dirty="0"/>
              <a:t>Debrief</a:t>
            </a:r>
          </a:p>
          <a:p>
            <a:pPr lvl="1"/>
            <a:r>
              <a:rPr lang="en-US" dirty="0"/>
              <a:t>What measures would you balance lead-time against?</a:t>
            </a:r>
          </a:p>
        </p:txBody>
      </p:sp>
    </p:spTree>
    <p:extLst>
      <p:ext uri="{BB962C8B-B14F-4D97-AF65-F5344CB8AC3E}">
        <p14:creationId xmlns:p14="http://schemas.microsoft.com/office/powerpoint/2010/main" val="1599729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fontScale="90000"/>
          </a:bodyPr>
          <a:lstStyle/>
          <a:p>
            <a:r>
              <a:rPr lang="en-US" dirty="0"/>
              <a:t>Exercise: Early Warning Signs WIP measurement</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a:t>
            </a:r>
          </a:p>
          <a:p>
            <a:pPr lvl="2"/>
            <a:r>
              <a:rPr lang="en-US" dirty="0"/>
              <a:t>Early warning signs of TOTAL FOCUS on reducing WIP, at the expense of everything else</a:t>
            </a:r>
          </a:p>
          <a:p>
            <a:pPr lvl="2"/>
            <a:r>
              <a:rPr lang="en-US" dirty="0"/>
              <a:t>Early warning signs of TOTAL IGNORANCE on current WIP, in fact the opposite</a:t>
            </a:r>
          </a:p>
          <a:p>
            <a:r>
              <a:rPr lang="en-US" dirty="0"/>
              <a:t>Debrief</a:t>
            </a:r>
          </a:p>
          <a:p>
            <a:pPr lvl="1"/>
            <a:r>
              <a:rPr lang="en-US" dirty="0"/>
              <a:t>What measures would you balance WIP against?</a:t>
            </a:r>
          </a:p>
        </p:txBody>
      </p:sp>
    </p:spTree>
    <p:extLst>
      <p:ext uri="{BB962C8B-B14F-4D97-AF65-F5344CB8AC3E}">
        <p14:creationId xmlns:p14="http://schemas.microsoft.com/office/powerpoint/2010/main" val="837438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152D-47AB-419C-9969-07C1E69B04FB}"/>
              </a:ext>
            </a:extLst>
          </p:cNvPr>
          <p:cNvSpPr>
            <a:spLocks noGrp="1"/>
          </p:cNvSpPr>
          <p:nvPr>
            <p:ph type="title"/>
          </p:nvPr>
        </p:nvSpPr>
        <p:spPr/>
        <p:txBody>
          <a:bodyPr/>
          <a:lstStyle/>
          <a:p>
            <a:r>
              <a:rPr lang="en-US" dirty="0"/>
              <a:t>2 Minute Challenge</a:t>
            </a:r>
          </a:p>
        </p:txBody>
      </p:sp>
      <p:sp>
        <p:nvSpPr>
          <p:cNvPr id="3" name="Text Placeholder 2">
            <a:extLst>
              <a:ext uri="{FF2B5EF4-FFF2-40B4-BE49-F238E27FC236}">
                <a16:creationId xmlns:a16="http://schemas.microsoft.com/office/drawing/2014/main" id="{243D51A9-7988-4F00-B848-FA525A18A031}"/>
              </a:ext>
            </a:extLst>
          </p:cNvPr>
          <p:cNvSpPr>
            <a:spLocks noGrp="1"/>
          </p:cNvSpPr>
          <p:nvPr>
            <p:ph type="body" idx="1"/>
          </p:nvPr>
        </p:nvSpPr>
        <p:spPr/>
        <p:txBody>
          <a:bodyPr/>
          <a:lstStyle/>
          <a:p>
            <a:r>
              <a:rPr lang="en-US" dirty="0"/>
              <a:t>Answer the questions posed in the beginning of the class in 2 minutes</a:t>
            </a:r>
          </a:p>
        </p:txBody>
      </p:sp>
    </p:spTree>
    <p:extLst>
      <p:ext uri="{BB962C8B-B14F-4D97-AF65-F5344CB8AC3E}">
        <p14:creationId xmlns:p14="http://schemas.microsoft.com/office/powerpoint/2010/main" val="2066308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8602</TotalTime>
  <Words>7448</Words>
  <Application>Microsoft Office PowerPoint</Application>
  <PresentationFormat>Widescreen</PresentationFormat>
  <Paragraphs>1207</Paragraphs>
  <Slides>199</Slides>
  <Notes>11</Notes>
  <HiddenSlides>5</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199</vt:i4>
      </vt:variant>
    </vt:vector>
  </HeadingPairs>
  <TitlesOfParts>
    <vt:vector size="205" baseType="lpstr">
      <vt:lpstr>Arial</vt:lpstr>
      <vt:lpstr>Calibri</vt:lpstr>
      <vt:lpstr>Calibri Light</vt:lpstr>
      <vt:lpstr>Clear Sans</vt:lpstr>
      <vt:lpstr>Corbel</vt:lpstr>
      <vt:lpstr>Office Theme</vt:lpstr>
      <vt:lpstr>Forecasting using Data</vt:lpstr>
      <vt:lpstr>Whilst getting settled - Write on an index card</vt:lpstr>
      <vt:lpstr>Introductions and logistics </vt:lpstr>
      <vt:lpstr>Metrics or Forecasting</vt:lpstr>
      <vt:lpstr>Metrics or Forecasting</vt:lpstr>
      <vt:lpstr>Attendee Selected Topics</vt:lpstr>
      <vt:lpstr>Agenda Options – Decision Time</vt:lpstr>
      <vt:lpstr>Probability &amp; Forecasting</vt:lpstr>
      <vt:lpstr>Exercises – intro to probability (~20 minutes)</vt:lpstr>
      <vt:lpstr>How many samples to use?</vt:lpstr>
      <vt:lpstr>Exercise – “when should I leave?” (~1 hour)</vt:lpstr>
      <vt:lpstr>BREAK – 15 minutes</vt:lpstr>
      <vt:lpstr>Agile Probabilistic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Probabilistic Forecasting?</vt:lpstr>
      <vt:lpstr>Why Use Probabilistic Forecasting?</vt:lpstr>
      <vt:lpstr>Exercise – Monte Carlo forecasting (20 min)</vt:lpstr>
      <vt:lpstr>PowerPoint Presentation</vt:lpstr>
      <vt:lpstr>Exercise – forecasting end to end (&gt;1 hour)</vt:lpstr>
      <vt:lpstr>LUNCH – 1 Hour</vt:lpstr>
      <vt:lpstr>Charts and Dashboards</vt:lpstr>
      <vt:lpstr>Dashboard Types – Definition and Use Cases</vt:lpstr>
      <vt:lpstr>Dashboard types</vt:lpstr>
      <vt:lpstr>PowerPoint Presentation</vt:lpstr>
      <vt:lpstr>Dashboard Design</vt:lpstr>
      <vt:lpstr>In 10 seconds,  tell me an INSIGHT from the dashboard</vt:lpstr>
      <vt:lpstr>PowerPoint Presentation</vt:lpstr>
      <vt:lpstr>Pre-attentive – How many 5’s are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charts for INSIGHT</vt:lpstr>
      <vt:lpstr>Design charts for INSIGHT</vt:lpstr>
      <vt:lpstr>Design charts for INSIGHT</vt:lpstr>
      <vt:lpstr>Design charts for INSIGHT</vt:lpstr>
      <vt:lpstr>Simple is better – 6 foot view, 6 inch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 Driven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 15 minutes</vt:lpstr>
      <vt:lpstr>Team Flow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Metric Selection and Tradeoffs  (10 mins)</vt:lpstr>
      <vt:lpstr>Trend Based Coaching / Comparing Teams</vt:lpstr>
      <vt:lpstr>Trend Based Coaching</vt:lpstr>
      <vt:lpstr>PowerPoint Presentation</vt:lpstr>
      <vt:lpstr>PowerPoint Presentation</vt:lpstr>
      <vt:lpstr>PowerPoint Presentation</vt:lpstr>
      <vt:lpstr>PowerPoint Presentation</vt:lpstr>
      <vt:lpstr>FIRST: Better isn’t always higher</vt:lpstr>
      <vt:lpstr>PowerPoint Presentation</vt:lpstr>
      <vt:lpstr>Polarity Coaching</vt:lpstr>
      <vt:lpstr>PowerPoint Presentation</vt:lpstr>
      <vt:lpstr>PowerPoint Presentation</vt:lpstr>
      <vt:lpstr>PowerPoint Presentation</vt:lpstr>
      <vt:lpstr>PowerPoint Presentation</vt:lpstr>
      <vt:lpstr>Exercise: Early Warning Signs Decreasing Lead-Time Variability (10 minutes)</vt:lpstr>
      <vt:lpstr>Exercise: Early Warning Signs WIP measurement (10 mins)</vt:lpstr>
      <vt:lpstr>2 Minute Challenge</vt:lpstr>
      <vt:lpstr>Contacting me…</vt:lpstr>
      <vt:lpstr>Top Three Forecasting Fail Reasons</vt:lpstr>
      <vt:lpstr>Fail 1: Start Date On-Paper != Reality</vt:lpstr>
      <vt:lpstr>Fail 2: Backlog Rate versus Delivery Rate</vt:lpstr>
      <vt:lpstr>Fail 2: Backlog Rate versus Delivery Rate</vt:lpstr>
      <vt:lpstr>PowerPoint Presentation</vt:lpstr>
      <vt:lpstr>Fail 3: Ignoring Risks</vt:lpstr>
      <vt:lpstr>PowerPoint Presentation</vt:lpstr>
      <vt:lpstr>Bonus fail: High System Utilization</vt:lpstr>
      <vt:lpstr>PowerPoint Presentation</vt:lpstr>
      <vt:lpstr>Q: How Many Defects?</vt:lpstr>
      <vt:lpstr>PowerPoint Presentation</vt:lpstr>
      <vt:lpstr>PowerPoint Presentation</vt:lpstr>
      <vt:lpstr>PowerPoint Presentation</vt:lpstr>
      <vt:lpstr>PowerPoint Presentation</vt:lpstr>
      <vt:lpstr>PowerPoint Presentation</vt:lpstr>
      <vt:lpstr>Latent Defect  Estimation</vt:lpstr>
      <vt:lpstr>Scope Growth</vt:lpstr>
      <vt:lpstr>Risk Management</vt:lpstr>
      <vt:lpstr>PowerPoint Presentation</vt:lpstr>
      <vt:lpstr>Dependency Management</vt:lpstr>
      <vt:lpstr>Kingman’s Formula and Teaching Queuing Theory</vt:lpstr>
      <vt:lpstr>Statistical Process Control</vt:lpstr>
      <vt:lpstr>Improvement Data</vt:lpstr>
      <vt:lpstr>Exercise: In groups, write down observations</vt:lpstr>
      <vt:lpstr>Exercise: In groups, write down observations</vt:lpstr>
      <vt:lpstr>Statistical Process Control</vt:lpstr>
      <vt:lpstr>PowerPoint Presentation</vt:lpstr>
      <vt:lpstr>PowerPoint Presentation</vt:lpstr>
      <vt:lpstr>Making Data Count  #PlotTheDots</vt:lpstr>
      <vt:lpstr>NHS SPC Spreadsheet – does everything right</vt:lpstr>
      <vt:lpstr>PowerPoint Presentation</vt:lpstr>
      <vt:lpstr>Exercise: SPC patterns in known random data</vt:lpstr>
      <vt:lpstr>Exercise: SPC special cause system change</vt:lpstr>
      <vt:lpstr>SPC Tips and Thoughts</vt:lpstr>
      <vt:lpstr>Dependency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Levels</vt:lpstr>
      <vt:lpstr>Level 3 – Strategy (Prioritize)</vt:lpstr>
      <vt:lpstr>Level 2 – End2End Coordination (Coordinate)</vt:lpstr>
      <vt:lpstr>Level 1 – Operational (Deliver)</vt:lpstr>
      <vt:lpstr>How do we achieve these outcomes?</vt:lpstr>
      <vt:lpstr>Exercise Q1 – discuss in groups </vt:lpstr>
      <vt:lpstr>Exercise Q2 – discuss in groups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FOTO Debrief…</vt:lpstr>
      <vt:lpstr>Level 3 – Strategy (Prioritize)</vt:lpstr>
      <vt:lpstr>Level 3,1 – Right Strategy Mix</vt:lpstr>
      <vt:lpstr>Level 3,1 – Right Strategy Mix</vt:lpstr>
      <vt:lpstr>Level 3,1 – Right Strategy Mix</vt:lpstr>
      <vt:lpstr>Balance allocation to market needs…</vt:lpstr>
      <vt:lpstr>Describe the two company situations?</vt:lpstr>
      <vt:lpstr>Level 3,2 – Experiment Lead-time</vt:lpstr>
      <vt:lpstr>Level 3,2 – Experiment Lead-time</vt:lpstr>
      <vt:lpstr>Level 3,3 – Feedback Usage &amp; Cycle-time</vt:lpstr>
      <vt:lpstr>PowerPoint Presentation</vt:lpstr>
      <vt:lpstr>Level 3,3 – Feedback Usage &amp; Cycle-time</vt:lpstr>
      <vt:lpstr>Level 2 – End2End Coordination (Coordinate)</vt:lpstr>
      <vt:lpstr>Level 2,1 – Right Experiments Started</vt:lpstr>
      <vt:lpstr>Level 2,1 – Right Experiments Started</vt:lpstr>
      <vt:lpstr>Level 2,2 – Dependency Planning</vt:lpstr>
      <vt:lpstr>Level 2,2 – Dependency Planning</vt:lpstr>
      <vt:lpstr>Level 2,2 – Dependency Planning</vt:lpstr>
      <vt:lpstr>Level 2,3 – Timely Experiment Delivery</vt:lpstr>
      <vt:lpstr>Level 2,3 – Timely Experiment Delivery</vt:lpstr>
      <vt:lpstr>Level 2,3 – Timely Experiment Delivery</vt:lpstr>
      <vt:lpstr>Level 1 – Operational (Deliver)</vt:lpstr>
      <vt:lpstr>Level 3,1 – Right Work/Things Started</vt:lpstr>
      <vt:lpstr>Level 3,2 – Timely work started (external)</vt:lpstr>
      <vt:lpstr>Level 3,3 – Timely work delivery (internal)</vt:lpstr>
      <vt:lpstr>Level 3,4 – Necessary Delivery Quality</vt:lpstr>
      <vt:lpstr>PowerPoint Presentation</vt:lpstr>
      <vt:lpstr>PowerPoint Presentation</vt:lpstr>
      <vt:lpstr>PowerPoint Presentation</vt:lpstr>
      <vt:lpstr>PowerPoint Presentation</vt:lpstr>
      <vt:lpstr>Simple Regression Line Forecasting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using Data</dc:title>
  <dc:creator>Troy Magennis</dc:creator>
  <cp:lastModifiedBy>Troy Magennis</cp:lastModifiedBy>
  <cp:revision>187</cp:revision>
  <dcterms:created xsi:type="dcterms:W3CDTF">2019-06-17T16:51:02Z</dcterms:created>
  <dcterms:modified xsi:type="dcterms:W3CDTF">2019-11-06T06:56:12Z</dcterms:modified>
</cp:coreProperties>
</file>